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2" r:id="rId4"/>
    <p:sldId id="273" r:id="rId5"/>
    <p:sldId id="257" r:id="rId6"/>
    <p:sldId id="258" r:id="rId7"/>
    <p:sldId id="259" r:id="rId8"/>
    <p:sldId id="269" r:id="rId9"/>
    <p:sldId id="270" r:id="rId10"/>
    <p:sldId id="271" r:id="rId11"/>
    <p:sldId id="261" r:id="rId12"/>
    <p:sldId id="262" r:id="rId13"/>
    <p:sldId id="263" r:id="rId14"/>
    <p:sldId id="264" r:id="rId15"/>
    <p:sldId id="265" r:id="rId16"/>
    <p:sldId id="268" r:id="rId17"/>
    <p:sldId id="26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51" y="38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A9B3393-2712-4830-A5E5-5C856D4A49A0}" type="datetimeFigureOut">
              <a:rPr lang="en-GB" smtClean="0"/>
              <a:t>28/05/2021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0A39B6-9F07-49A2-BEA4-B9607AB0B4B6}" type="slidenum">
              <a:rPr lang="en-GB" smtClean="0"/>
              <a:t>‹#›</a:t>
            </a:fld>
            <a:endParaRPr lang="en-GB"/>
          </a:p>
        </p:txBody>
      </p:sp>
    </p:spTree>
    <p:extLst>
      <p:ext uri="{BB962C8B-B14F-4D97-AF65-F5344CB8AC3E}">
        <p14:creationId xmlns:p14="http://schemas.microsoft.com/office/powerpoint/2010/main" val="462984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9B3393-2712-4830-A5E5-5C856D4A49A0}" type="datetimeFigureOut">
              <a:rPr lang="en-GB" smtClean="0"/>
              <a:t>28/05/2021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0A39B6-9F07-49A2-BEA4-B9607AB0B4B6}" type="slidenum">
              <a:rPr lang="en-GB" smtClean="0"/>
              <a:t>‹#›</a:t>
            </a:fld>
            <a:endParaRPr lang="en-GB"/>
          </a:p>
        </p:txBody>
      </p:sp>
    </p:spTree>
    <p:extLst>
      <p:ext uri="{BB962C8B-B14F-4D97-AF65-F5344CB8AC3E}">
        <p14:creationId xmlns:p14="http://schemas.microsoft.com/office/powerpoint/2010/main" val="170710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9B3393-2712-4830-A5E5-5C856D4A49A0}" type="datetimeFigureOut">
              <a:rPr lang="en-GB" smtClean="0"/>
              <a:t>28/05/2021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0A39B6-9F07-49A2-BEA4-B9607AB0B4B6}" type="slidenum">
              <a:rPr lang="en-GB" smtClean="0"/>
              <a:t>‹#›</a:t>
            </a:fld>
            <a:endParaRPr lang="en-GB"/>
          </a:p>
        </p:txBody>
      </p:sp>
    </p:spTree>
    <p:extLst>
      <p:ext uri="{BB962C8B-B14F-4D97-AF65-F5344CB8AC3E}">
        <p14:creationId xmlns:p14="http://schemas.microsoft.com/office/powerpoint/2010/main" val="418074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9B3393-2712-4830-A5E5-5C856D4A49A0}" type="datetimeFigureOut">
              <a:rPr lang="en-GB" smtClean="0"/>
              <a:t>28/05/2021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0A39B6-9F07-49A2-BEA4-B9607AB0B4B6}" type="slidenum">
              <a:rPr lang="en-GB" smtClean="0"/>
              <a:t>‹#›</a:t>
            </a:fld>
            <a:endParaRPr lang="en-GB"/>
          </a:p>
        </p:txBody>
      </p:sp>
    </p:spTree>
    <p:extLst>
      <p:ext uri="{BB962C8B-B14F-4D97-AF65-F5344CB8AC3E}">
        <p14:creationId xmlns:p14="http://schemas.microsoft.com/office/powerpoint/2010/main" val="50401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B3393-2712-4830-A5E5-5C856D4A49A0}" type="datetimeFigureOut">
              <a:rPr lang="en-GB" smtClean="0"/>
              <a:t>28/05/2021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0A39B6-9F07-49A2-BEA4-B9607AB0B4B6}" type="slidenum">
              <a:rPr lang="en-GB" smtClean="0"/>
              <a:t>‹#›</a:t>
            </a:fld>
            <a:endParaRPr lang="en-GB"/>
          </a:p>
        </p:txBody>
      </p:sp>
    </p:spTree>
    <p:extLst>
      <p:ext uri="{BB962C8B-B14F-4D97-AF65-F5344CB8AC3E}">
        <p14:creationId xmlns:p14="http://schemas.microsoft.com/office/powerpoint/2010/main" val="279088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A9B3393-2712-4830-A5E5-5C856D4A49A0}" type="datetimeFigureOut">
              <a:rPr lang="en-GB" smtClean="0"/>
              <a:t>28/05/2021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0A39B6-9F07-49A2-BEA4-B9607AB0B4B6}" type="slidenum">
              <a:rPr lang="en-GB" smtClean="0"/>
              <a:t>‹#›</a:t>
            </a:fld>
            <a:endParaRPr lang="en-GB"/>
          </a:p>
        </p:txBody>
      </p:sp>
    </p:spTree>
    <p:extLst>
      <p:ext uri="{BB962C8B-B14F-4D97-AF65-F5344CB8AC3E}">
        <p14:creationId xmlns:p14="http://schemas.microsoft.com/office/powerpoint/2010/main" val="119609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A9B3393-2712-4830-A5E5-5C856D4A49A0}" type="datetimeFigureOut">
              <a:rPr lang="en-GB" smtClean="0"/>
              <a:t>28/05/2021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0A39B6-9F07-49A2-BEA4-B9607AB0B4B6}" type="slidenum">
              <a:rPr lang="en-GB" smtClean="0"/>
              <a:t>‹#›</a:t>
            </a:fld>
            <a:endParaRPr lang="en-GB"/>
          </a:p>
        </p:txBody>
      </p:sp>
    </p:spTree>
    <p:extLst>
      <p:ext uri="{BB962C8B-B14F-4D97-AF65-F5344CB8AC3E}">
        <p14:creationId xmlns:p14="http://schemas.microsoft.com/office/powerpoint/2010/main" val="313992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A9B3393-2712-4830-A5E5-5C856D4A49A0}" type="datetimeFigureOut">
              <a:rPr lang="en-GB" smtClean="0"/>
              <a:t>28/05/2021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0A39B6-9F07-49A2-BEA4-B9607AB0B4B6}" type="slidenum">
              <a:rPr lang="en-GB" smtClean="0"/>
              <a:t>‹#›</a:t>
            </a:fld>
            <a:endParaRPr lang="en-GB"/>
          </a:p>
        </p:txBody>
      </p:sp>
    </p:spTree>
    <p:extLst>
      <p:ext uri="{BB962C8B-B14F-4D97-AF65-F5344CB8AC3E}">
        <p14:creationId xmlns:p14="http://schemas.microsoft.com/office/powerpoint/2010/main" val="298967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B3393-2712-4830-A5E5-5C856D4A49A0}" type="datetimeFigureOut">
              <a:rPr lang="en-GB" smtClean="0"/>
              <a:t>28/05/2021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0A39B6-9F07-49A2-BEA4-B9607AB0B4B6}" type="slidenum">
              <a:rPr lang="en-GB" smtClean="0"/>
              <a:t>‹#›</a:t>
            </a:fld>
            <a:endParaRPr lang="en-GB"/>
          </a:p>
        </p:txBody>
      </p:sp>
    </p:spTree>
    <p:extLst>
      <p:ext uri="{BB962C8B-B14F-4D97-AF65-F5344CB8AC3E}">
        <p14:creationId xmlns:p14="http://schemas.microsoft.com/office/powerpoint/2010/main" val="306923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9B3393-2712-4830-A5E5-5C856D4A49A0}" type="datetimeFigureOut">
              <a:rPr lang="en-GB" smtClean="0"/>
              <a:t>28/05/2021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0A39B6-9F07-49A2-BEA4-B9607AB0B4B6}" type="slidenum">
              <a:rPr lang="en-GB" smtClean="0"/>
              <a:t>‹#›</a:t>
            </a:fld>
            <a:endParaRPr lang="en-GB"/>
          </a:p>
        </p:txBody>
      </p:sp>
    </p:spTree>
    <p:extLst>
      <p:ext uri="{BB962C8B-B14F-4D97-AF65-F5344CB8AC3E}">
        <p14:creationId xmlns:p14="http://schemas.microsoft.com/office/powerpoint/2010/main" val="399809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9B3393-2712-4830-A5E5-5C856D4A49A0}" type="datetimeFigureOut">
              <a:rPr lang="en-GB" smtClean="0"/>
              <a:t>28/05/2021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0A39B6-9F07-49A2-BEA4-B9607AB0B4B6}" type="slidenum">
              <a:rPr lang="en-GB" smtClean="0"/>
              <a:t>‹#›</a:t>
            </a:fld>
            <a:endParaRPr lang="en-GB"/>
          </a:p>
        </p:txBody>
      </p:sp>
    </p:spTree>
    <p:extLst>
      <p:ext uri="{BB962C8B-B14F-4D97-AF65-F5344CB8AC3E}">
        <p14:creationId xmlns:p14="http://schemas.microsoft.com/office/powerpoint/2010/main" val="367401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B3393-2712-4830-A5E5-5C856D4A49A0}" type="datetimeFigureOut">
              <a:rPr lang="en-GB" smtClean="0"/>
              <a:t>28/05/2021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A39B6-9F07-49A2-BEA4-B9607AB0B4B6}" type="slidenum">
              <a:rPr lang="en-GB" smtClean="0"/>
              <a:t>‹#›</a:t>
            </a:fld>
            <a:endParaRPr lang="en-GB"/>
          </a:p>
        </p:txBody>
      </p:sp>
    </p:spTree>
    <p:extLst>
      <p:ext uri="{BB962C8B-B14F-4D97-AF65-F5344CB8AC3E}">
        <p14:creationId xmlns:p14="http://schemas.microsoft.com/office/powerpoint/2010/main" val="114592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Engine separation from the aircraft</a:t>
            </a:r>
          </a:p>
        </p:txBody>
      </p:sp>
      <p:sp>
        <p:nvSpPr>
          <p:cNvPr id="3" name="Subtitle 2"/>
          <p:cNvSpPr>
            <a:spLocks noGrp="1"/>
          </p:cNvSpPr>
          <p:nvPr>
            <p:ph type="subTitle" idx="1"/>
          </p:nvPr>
        </p:nvSpPr>
        <p:spPr/>
        <p:txBody>
          <a:bodyPr/>
          <a:lstStyle/>
          <a:p>
            <a:r>
              <a:rPr lang="en-GB" dirty="0"/>
              <a:t>Hazardous or catastrophic?</a:t>
            </a:r>
          </a:p>
          <a:p>
            <a:r>
              <a:rPr lang="en-GB" dirty="0"/>
              <a:t>Consequences?</a:t>
            </a:r>
          </a:p>
        </p:txBody>
      </p:sp>
    </p:spTree>
    <p:extLst>
      <p:ext uri="{BB962C8B-B14F-4D97-AF65-F5344CB8AC3E}">
        <p14:creationId xmlns:p14="http://schemas.microsoft.com/office/powerpoint/2010/main" val="21127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Missing leading edge slat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6506" y="1825625"/>
            <a:ext cx="6278987" cy="4351338"/>
          </a:xfrm>
        </p:spPr>
      </p:pic>
    </p:spTree>
    <p:extLst>
      <p:ext uri="{BB962C8B-B14F-4D97-AF65-F5344CB8AC3E}">
        <p14:creationId xmlns:p14="http://schemas.microsoft.com/office/powerpoint/2010/main" val="3053307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Aviation safety network database: </a:t>
            </a:r>
            <a:r>
              <a:rPr lang="en-GB" sz="4000" b="1" dirty="0">
                <a:solidFill>
                  <a:srgbClr val="C00000"/>
                </a:solidFill>
              </a:rPr>
              <a:t>engine separations </a:t>
            </a:r>
            <a:r>
              <a:rPr lang="en-GB" sz="3600" b="1" dirty="0"/>
              <a:t>(prop excluded, only turbine engine after 1959)</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770391034"/>
              </p:ext>
            </p:extLst>
          </p:nvPr>
        </p:nvGraphicFramePr>
        <p:xfrm>
          <a:off x="1112109" y="1825625"/>
          <a:ext cx="2809102" cy="4351338"/>
        </p:xfrm>
        <a:graphic>
          <a:graphicData uri="http://schemas.openxmlformats.org/presentationml/2006/ole">
            <mc:AlternateContent xmlns:mc="http://schemas.openxmlformats.org/markup-compatibility/2006">
              <mc:Choice xmlns:v="urn:schemas-microsoft-com:vml" Requires="v">
                <p:oleObj spid="_x0000_s1037"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1112109" y="1825625"/>
                        <a:ext cx="2809102" cy="4351338"/>
                      </a:xfrm>
                      <a:prstGeom prst="rect">
                        <a:avLst/>
                      </a:prstGeom>
                    </p:spPr>
                  </p:pic>
                </p:oleObj>
              </mc:Fallback>
            </mc:AlternateContent>
          </a:graphicData>
        </a:graphic>
      </p:graphicFrame>
      <p:pic>
        <p:nvPicPr>
          <p:cNvPr id="6" name="Content Placeholder 7"/>
          <p:cNvPicPr>
            <a:picLocks noChangeAspect="1"/>
          </p:cNvPicPr>
          <p:nvPr/>
        </p:nvPicPr>
        <p:blipFill>
          <a:blip r:embed="rId5"/>
          <a:stretch>
            <a:fillRect/>
          </a:stretch>
        </p:blipFill>
        <p:spPr>
          <a:xfrm>
            <a:off x="4620790" y="1825625"/>
            <a:ext cx="2950419" cy="4351338"/>
          </a:xfrm>
          <a:prstGeom prst="rect">
            <a:avLst/>
          </a:prstGeom>
        </p:spPr>
      </p:pic>
    </p:spTree>
    <p:extLst>
      <p:ext uri="{BB962C8B-B14F-4D97-AF65-F5344CB8AC3E}">
        <p14:creationId xmlns:p14="http://schemas.microsoft.com/office/powerpoint/2010/main" val="2679480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9" name="Content Placeholder 8"/>
          <p:cNvSpPr>
            <a:spLocks noGrp="1"/>
          </p:cNvSpPr>
          <p:nvPr>
            <p:ph idx="1"/>
          </p:nvPr>
        </p:nvSpPr>
        <p:spPr/>
        <p:txBody>
          <a:bodyPr/>
          <a:lstStyle/>
          <a:p>
            <a:r>
              <a:rPr lang="en-GB" dirty="0"/>
              <a:t>22 engine separations found after 1959 on turbine engine aircraft</a:t>
            </a:r>
          </a:p>
          <a:p>
            <a:r>
              <a:rPr lang="en-GB" dirty="0"/>
              <a:t>8 were catastrophic</a:t>
            </a:r>
          </a:p>
          <a:p>
            <a:r>
              <a:rPr lang="en-GB" dirty="0"/>
              <a:t>21 caused by structural failure (mostly fuse pin failure related)</a:t>
            </a:r>
          </a:p>
          <a:p>
            <a:r>
              <a:rPr lang="en-GB" dirty="0"/>
              <a:t>No CAT events on twin engine aircraft</a:t>
            </a:r>
          </a:p>
          <a:p>
            <a:r>
              <a:rPr lang="en-GB" dirty="0"/>
              <a:t>CAT events on 4 engine aircraft</a:t>
            </a:r>
          </a:p>
          <a:p>
            <a:r>
              <a:rPr lang="en-GB" dirty="0"/>
              <a:t>An engine on 1 wing can take it out the other engine on the same wing in a sideward move</a:t>
            </a:r>
          </a:p>
          <a:p>
            <a:r>
              <a:rPr lang="en-GB" dirty="0"/>
              <a:t>All multiple engine separations were catastrophic on quads (engine on same wing separated)</a:t>
            </a:r>
          </a:p>
          <a:p>
            <a:endParaRPr lang="en-GB" dirty="0"/>
          </a:p>
          <a:p>
            <a:endParaRPr lang="en-GB" dirty="0"/>
          </a:p>
          <a:p>
            <a:endParaRPr lang="en-GB" dirty="0"/>
          </a:p>
        </p:txBody>
      </p:sp>
    </p:spTree>
    <p:extLst>
      <p:ext uri="{BB962C8B-B14F-4D97-AF65-F5344CB8AC3E}">
        <p14:creationId xmlns:p14="http://schemas.microsoft.com/office/powerpoint/2010/main" val="216059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QUADS</a:t>
            </a:r>
          </a:p>
        </p:txBody>
      </p:sp>
      <p:sp>
        <p:nvSpPr>
          <p:cNvPr id="3" name="Content Placeholder 2"/>
          <p:cNvSpPr>
            <a:spLocks noGrp="1"/>
          </p:cNvSpPr>
          <p:nvPr>
            <p:ph idx="1"/>
          </p:nvPr>
        </p:nvSpPr>
        <p:spPr/>
        <p:txBody>
          <a:bodyPr/>
          <a:lstStyle/>
          <a:p>
            <a:r>
              <a:rPr lang="en-GB" b="1" u="sng" dirty="0"/>
              <a:t>QUADS:</a:t>
            </a:r>
            <a:endParaRPr lang="en-GB" dirty="0"/>
          </a:p>
          <a:p>
            <a:r>
              <a:rPr lang="en-GB" dirty="0"/>
              <a:t>19 known events on 4 engine aircraft with classical configuration (wing mounted engines): 8 ended CAT, all designs used fuse pins. This is 8/19 x 100% = 42%.</a:t>
            </a:r>
          </a:p>
          <a:p>
            <a:r>
              <a:rPr lang="en-GB" dirty="0"/>
              <a:t>Of those 8 CAT, 5 multiple engine separations, 3 single engine separations. Of the CAT engine separation on 4 engine aircraft 5 / 8 x 100% = 62.5 % were multiple engine separations.</a:t>
            </a:r>
          </a:p>
          <a:p>
            <a:r>
              <a:rPr lang="en-GB" dirty="0"/>
              <a:t>11 out of 19 single separations on ‘quads’ did not end catastrophic.</a:t>
            </a:r>
          </a:p>
          <a:p>
            <a:endParaRPr lang="en-GB" dirty="0"/>
          </a:p>
        </p:txBody>
      </p:sp>
    </p:spTree>
    <p:extLst>
      <p:ext uri="{BB962C8B-B14F-4D97-AF65-F5344CB8AC3E}">
        <p14:creationId xmlns:p14="http://schemas.microsoft.com/office/powerpoint/2010/main" val="262944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TWINS</a:t>
            </a:r>
          </a:p>
        </p:txBody>
      </p:sp>
      <p:sp>
        <p:nvSpPr>
          <p:cNvPr id="3" name="Content Placeholder 2"/>
          <p:cNvSpPr>
            <a:spLocks noGrp="1"/>
          </p:cNvSpPr>
          <p:nvPr>
            <p:ph idx="1"/>
          </p:nvPr>
        </p:nvSpPr>
        <p:spPr/>
        <p:txBody>
          <a:bodyPr/>
          <a:lstStyle/>
          <a:p>
            <a:r>
              <a:rPr lang="en-GB" dirty="0"/>
              <a:t>2 known events on 2 engine aircraft with classical configuration (wing- mounted engines): 0 (zero) ended CAT, both design used fuse pins</a:t>
            </a:r>
          </a:p>
          <a:p>
            <a:endParaRPr lang="en-GB" dirty="0"/>
          </a:p>
        </p:txBody>
      </p:sp>
    </p:spTree>
    <p:extLst>
      <p:ext uri="{BB962C8B-B14F-4D97-AF65-F5344CB8AC3E}">
        <p14:creationId xmlns:p14="http://schemas.microsoft.com/office/powerpoint/2010/main" val="2033143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catastrophic ones</a:t>
            </a:r>
          </a:p>
        </p:txBody>
      </p:sp>
      <p:graphicFrame>
        <p:nvGraphicFramePr>
          <p:cNvPr id="4" name="Content Placeholder 3"/>
          <p:cNvGraphicFramePr>
            <a:graphicFrameLocks noGrp="1"/>
          </p:cNvGraphicFramePr>
          <p:nvPr>
            <p:ph idx="1"/>
          </p:nvPr>
        </p:nvGraphicFramePr>
        <p:xfrm>
          <a:off x="4315575" y="1717834"/>
          <a:ext cx="3560849" cy="4566920"/>
        </p:xfrm>
        <a:graphic>
          <a:graphicData uri="http://schemas.openxmlformats.org/drawingml/2006/table">
            <a:tbl>
              <a:tblPr firstRow="1" firstCol="1" bandRow="1">
                <a:tableStyleId>{5C22544A-7EE6-4342-B048-85BDC9FD1C3A}</a:tableStyleId>
              </a:tblPr>
              <a:tblGrid>
                <a:gridCol w="430493">
                  <a:extLst>
                    <a:ext uri="{9D8B030D-6E8A-4147-A177-3AD203B41FA5}">
                      <a16:colId xmlns:a16="http://schemas.microsoft.com/office/drawing/2014/main" val="20000"/>
                    </a:ext>
                  </a:extLst>
                </a:gridCol>
                <a:gridCol w="643765">
                  <a:extLst>
                    <a:ext uri="{9D8B030D-6E8A-4147-A177-3AD203B41FA5}">
                      <a16:colId xmlns:a16="http://schemas.microsoft.com/office/drawing/2014/main" val="20001"/>
                    </a:ext>
                  </a:extLst>
                </a:gridCol>
                <a:gridCol w="385469">
                  <a:extLst>
                    <a:ext uri="{9D8B030D-6E8A-4147-A177-3AD203B41FA5}">
                      <a16:colId xmlns:a16="http://schemas.microsoft.com/office/drawing/2014/main" val="20002"/>
                    </a:ext>
                  </a:extLst>
                </a:gridCol>
                <a:gridCol w="813197">
                  <a:extLst>
                    <a:ext uri="{9D8B030D-6E8A-4147-A177-3AD203B41FA5}">
                      <a16:colId xmlns:a16="http://schemas.microsoft.com/office/drawing/2014/main" val="20003"/>
                    </a:ext>
                  </a:extLst>
                </a:gridCol>
                <a:gridCol w="560431">
                  <a:extLst>
                    <a:ext uri="{9D8B030D-6E8A-4147-A177-3AD203B41FA5}">
                      <a16:colId xmlns:a16="http://schemas.microsoft.com/office/drawing/2014/main" val="20004"/>
                    </a:ext>
                  </a:extLst>
                </a:gridCol>
                <a:gridCol w="727494">
                  <a:extLst>
                    <a:ext uri="{9D8B030D-6E8A-4147-A177-3AD203B41FA5}">
                      <a16:colId xmlns:a16="http://schemas.microsoft.com/office/drawing/2014/main" val="20005"/>
                    </a:ext>
                  </a:extLst>
                </a:gridCol>
              </a:tblGrid>
              <a:tr h="334718">
                <a:tc>
                  <a:txBody>
                    <a:bodyPr/>
                    <a:lstStyle/>
                    <a:p>
                      <a:pPr>
                        <a:lnSpc>
                          <a:spcPct val="107000"/>
                        </a:lnSpc>
                        <a:spcAft>
                          <a:spcPts val="0"/>
                        </a:spcAft>
                      </a:pPr>
                      <a:r>
                        <a:rPr lang="en-GB" sz="700">
                          <a:effectLst/>
                        </a:rPr>
                        <a:t>Engine mount type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Aircraft Type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Number of engines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How many separated?</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Failure with thrust on or due to UERF?</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observation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extLst>
                  <a:ext uri="{0D108BD9-81ED-4DB2-BD59-A6C34878D82A}">
                    <a16:rowId xmlns:a16="http://schemas.microsoft.com/office/drawing/2014/main" val="10000"/>
                  </a:ext>
                </a:extLst>
              </a:tr>
              <a:tr h="334718">
                <a:tc>
                  <a:txBody>
                    <a:bodyPr/>
                    <a:lstStyle/>
                    <a:p>
                      <a:pPr>
                        <a:lnSpc>
                          <a:spcPct val="107000"/>
                        </a:lnSpc>
                        <a:spcAft>
                          <a:spcPts val="0"/>
                        </a:spcAft>
                      </a:pPr>
                      <a:r>
                        <a:rPr lang="en-GB" sz="700">
                          <a:effectLst/>
                        </a:rPr>
                        <a:t>Fuse pin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BOEING B747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4</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2 events with 2 separated engines</a:t>
                      </a:r>
                    </a:p>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All with thrust on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extLst>
                  <a:ext uri="{0D108BD9-81ED-4DB2-BD59-A6C34878D82A}">
                    <a16:rowId xmlns:a16="http://schemas.microsoft.com/office/drawing/2014/main" val="10001"/>
                  </a:ext>
                </a:extLst>
              </a:tr>
              <a:tr h="223145">
                <a:tc>
                  <a:txBody>
                    <a:bodyPr/>
                    <a:lstStyle/>
                    <a:p>
                      <a:pPr>
                        <a:lnSpc>
                          <a:spcPct val="107000"/>
                        </a:lnSpc>
                        <a:spcAft>
                          <a:spcPts val="0"/>
                        </a:spcAft>
                      </a:pPr>
                      <a:r>
                        <a:rPr lang="en-GB" sz="700">
                          <a:effectLst/>
                        </a:rPr>
                        <a:t>Fuse pin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BOEING B707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4</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1 event 3 engines</a:t>
                      </a:r>
                    </a:p>
                    <a:p>
                      <a:pPr>
                        <a:lnSpc>
                          <a:spcPct val="107000"/>
                        </a:lnSpc>
                        <a:spcAft>
                          <a:spcPts val="0"/>
                        </a:spcAft>
                      </a:pPr>
                      <a:r>
                        <a:rPr lang="en-GB" sz="700">
                          <a:effectLst/>
                        </a:rPr>
                        <a:t>1 event 1 engine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All with thrust on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extLst>
                  <a:ext uri="{0D108BD9-81ED-4DB2-BD59-A6C34878D82A}">
                    <a16:rowId xmlns:a16="http://schemas.microsoft.com/office/drawing/2014/main" val="10002"/>
                  </a:ext>
                </a:extLst>
              </a:tr>
              <a:tr h="223145">
                <a:tc>
                  <a:txBody>
                    <a:bodyPr/>
                    <a:lstStyle/>
                    <a:p>
                      <a:pPr>
                        <a:lnSpc>
                          <a:spcPct val="107000"/>
                        </a:lnSpc>
                        <a:spcAft>
                          <a:spcPts val="0"/>
                        </a:spcAft>
                      </a:pPr>
                      <a:r>
                        <a:rPr lang="en-GB" sz="700">
                          <a:effectLst/>
                        </a:rPr>
                        <a:t>Fuse pin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DOUGLAS DC-10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1 event 1 engine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All with thrust on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extLst>
                  <a:ext uri="{0D108BD9-81ED-4DB2-BD59-A6C34878D82A}">
                    <a16:rowId xmlns:a16="http://schemas.microsoft.com/office/drawing/2014/main" val="10003"/>
                  </a:ext>
                </a:extLst>
              </a:tr>
              <a:tr h="446291">
                <a:tc>
                  <a:txBody>
                    <a:bodyPr/>
                    <a:lstStyle/>
                    <a:p>
                      <a:pPr>
                        <a:lnSpc>
                          <a:spcPct val="107000"/>
                        </a:lnSpc>
                        <a:spcAft>
                          <a:spcPts val="0"/>
                        </a:spcAft>
                      </a:pPr>
                      <a:r>
                        <a:rPr lang="en-GB" sz="700">
                          <a:effectLst/>
                        </a:rPr>
                        <a:t>Fuse pin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BOEING KC-135A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4</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1 event 1 engine</a:t>
                      </a:r>
                    </a:p>
                    <a:p>
                      <a:pPr>
                        <a:lnSpc>
                          <a:spcPct val="107000"/>
                        </a:lnSpc>
                        <a:spcAft>
                          <a:spcPts val="0"/>
                        </a:spcAft>
                      </a:pPr>
                      <a:r>
                        <a:rPr lang="en-GB" sz="700">
                          <a:effectLst/>
                        </a:rPr>
                        <a:t>2 events 2 engines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All with thrust on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In the single separation the engine struck the tail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extLst>
                  <a:ext uri="{0D108BD9-81ED-4DB2-BD59-A6C34878D82A}">
                    <a16:rowId xmlns:a16="http://schemas.microsoft.com/office/drawing/2014/main" val="10004"/>
                  </a:ext>
                </a:extLst>
              </a:tr>
              <a:tr h="111573">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extLst>
                  <a:ext uri="{0D108BD9-81ED-4DB2-BD59-A6C34878D82A}">
                    <a16:rowId xmlns:a16="http://schemas.microsoft.com/office/drawing/2014/main" val="10005"/>
                  </a:ext>
                </a:extLst>
              </a:tr>
              <a:tr h="446291">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Total 8 events on quads out of 19 ended catastrophic = 42%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All with ‘thrust on’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extLst>
                  <a:ext uri="{0D108BD9-81ED-4DB2-BD59-A6C34878D82A}">
                    <a16:rowId xmlns:a16="http://schemas.microsoft.com/office/drawing/2014/main" val="10006"/>
                  </a:ext>
                </a:extLst>
              </a:tr>
              <a:tr h="781009">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In 5 of 8 cases there was a multiple engine separation = 62,5 %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In many case it means a separation of 1 engine caused the separation of another engine on the same wing</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extLst>
                  <a:ext uri="{0D108BD9-81ED-4DB2-BD59-A6C34878D82A}">
                    <a16:rowId xmlns:a16="http://schemas.microsoft.com/office/drawing/2014/main" val="10007"/>
                  </a:ext>
                </a:extLst>
              </a:tr>
              <a:tr h="1004155">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In the remaining 3 of 8 single engine separations the resulting total damage caused the crash</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Total damage can be tail strike or wing damage (engine rotates over the wings and caused slat/flap damage) and take the aircraft out</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extLst>
                  <a:ext uri="{0D108BD9-81ED-4DB2-BD59-A6C34878D82A}">
                    <a16:rowId xmlns:a16="http://schemas.microsoft.com/office/drawing/2014/main" val="10008"/>
                  </a:ext>
                </a:extLst>
              </a:tr>
              <a:tr h="446291">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All the CAT separation used a design with fuse pins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654" marR="42654" marT="0" marB="0"/>
                </a:tc>
                <a:extLst>
                  <a:ext uri="{0D108BD9-81ED-4DB2-BD59-A6C34878D82A}">
                    <a16:rowId xmlns:a16="http://schemas.microsoft.com/office/drawing/2014/main" val="10009"/>
                  </a:ext>
                </a:extLst>
              </a:tr>
            </a:tbl>
          </a:graphicData>
        </a:graphic>
      </p:graphicFrame>
      <p:sp>
        <p:nvSpPr>
          <p:cNvPr id="5" name="Rectangle 1"/>
          <p:cNvSpPr>
            <a:spLocks noChangeArrowheads="1"/>
          </p:cNvSpPr>
          <p:nvPr/>
        </p:nvSpPr>
        <p:spPr bwMode="auto">
          <a:xfrm>
            <a:off x="0" y="74711"/>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7859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following has changed since 1992 </a:t>
            </a:r>
          </a:p>
        </p:txBody>
      </p:sp>
      <p:sp>
        <p:nvSpPr>
          <p:cNvPr id="3" name="Content Placeholder 2"/>
          <p:cNvSpPr>
            <a:spLocks noGrp="1"/>
          </p:cNvSpPr>
          <p:nvPr>
            <p:ph idx="1"/>
          </p:nvPr>
        </p:nvSpPr>
        <p:spPr/>
        <p:txBody>
          <a:bodyPr/>
          <a:lstStyle/>
          <a:p>
            <a:r>
              <a:rPr lang="en-GB" dirty="0"/>
              <a:t>The fuse pin-type of designs were modified on the Boeing 747 fleets</a:t>
            </a:r>
          </a:p>
          <a:p>
            <a:r>
              <a:rPr lang="en-GB" dirty="0"/>
              <a:t>The ‘clean-engine separation concept’ ceased to exist</a:t>
            </a:r>
          </a:p>
        </p:txBody>
      </p:sp>
    </p:spTree>
    <p:extLst>
      <p:ext uri="{BB962C8B-B14F-4D97-AF65-F5344CB8AC3E}">
        <p14:creationId xmlns:p14="http://schemas.microsoft.com/office/powerpoint/2010/main" val="2520559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fontScale="90000"/>
          </a:bodyPr>
          <a:lstStyle/>
          <a:p>
            <a:pPr algn="ctr"/>
            <a:r>
              <a:rPr lang="en-GB" b="1" dirty="0"/>
              <a:t>EASA proposal to be used for FHA classification </a:t>
            </a:r>
            <a:br>
              <a:rPr lang="en-GB" b="1" dirty="0"/>
            </a:br>
            <a:r>
              <a:rPr lang="en-GB" b="1" dirty="0"/>
              <a:t>or in </a:t>
            </a:r>
            <a:r>
              <a:rPr lang="en-GB" b="1" dirty="0" err="1"/>
              <a:t>rotorburst</a:t>
            </a:r>
            <a:r>
              <a:rPr lang="en-GB" b="1" dirty="0"/>
              <a:t> analysis (failure in flight)</a:t>
            </a:r>
            <a:br>
              <a:rPr lang="en-GB" b="1" dirty="0"/>
            </a:b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7721142"/>
              </p:ext>
            </p:extLst>
          </p:nvPr>
        </p:nvGraphicFramePr>
        <p:xfrm>
          <a:off x="3871893" y="1692236"/>
          <a:ext cx="4448213" cy="4796480"/>
        </p:xfrm>
        <a:graphic>
          <a:graphicData uri="http://schemas.openxmlformats.org/drawingml/2006/table">
            <a:tbl>
              <a:tblPr firstRow="1" firstCol="1" bandRow="1">
                <a:tableStyleId>{5C22544A-7EE6-4342-B048-85BDC9FD1C3A}</a:tableStyleId>
              </a:tblPr>
              <a:tblGrid>
                <a:gridCol w="1186057">
                  <a:extLst>
                    <a:ext uri="{9D8B030D-6E8A-4147-A177-3AD203B41FA5}">
                      <a16:colId xmlns:a16="http://schemas.microsoft.com/office/drawing/2014/main" val="20000"/>
                    </a:ext>
                  </a:extLst>
                </a:gridCol>
                <a:gridCol w="1496027">
                  <a:extLst>
                    <a:ext uri="{9D8B030D-6E8A-4147-A177-3AD203B41FA5}">
                      <a16:colId xmlns:a16="http://schemas.microsoft.com/office/drawing/2014/main" val="20001"/>
                    </a:ext>
                  </a:extLst>
                </a:gridCol>
                <a:gridCol w="1766129">
                  <a:extLst>
                    <a:ext uri="{9D8B030D-6E8A-4147-A177-3AD203B41FA5}">
                      <a16:colId xmlns:a16="http://schemas.microsoft.com/office/drawing/2014/main" val="20002"/>
                    </a:ext>
                  </a:extLst>
                </a:gridCol>
              </a:tblGrid>
              <a:tr h="998232">
                <a:tc>
                  <a:txBody>
                    <a:bodyPr/>
                    <a:lstStyle/>
                    <a:p>
                      <a:pPr>
                        <a:lnSpc>
                          <a:spcPct val="107000"/>
                        </a:lnSpc>
                        <a:spcAft>
                          <a:spcPts val="0"/>
                        </a:spcAft>
                      </a:pPr>
                      <a:r>
                        <a:rPr lang="en-GB" sz="900" dirty="0">
                          <a:effectLst/>
                        </a:rPr>
                        <a:t>Classification of engine separation, non –fuse pin design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1100" dirty="0">
                          <a:solidFill>
                            <a:schemeClr val="tx1"/>
                          </a:solidFill>
                          <a:effectLst/>
                          <a:highlight>
                            <a:srgbClr val="FFFF00"/>
                          </a:highlight>
                        </a:rPr>
                        <a:t>Separation caused by structural failure with ‘thrust on’</a:t>
                      </a:r>
                      <a:r>
                        <a:rPr lang="en-GB" sz="1100" dirty="0">
                          <a:solidFill>
                            <a:schemeClr val="tx1"/>
                          </a:solidFill>
                          <a:effectLst/>
                        </a:rPr>
                        <a:t> </a:t>
                      </a:r>
                      <a:r>
                        <a:rPr lang="en-GB" sz="900" dirty="0">
                          <a:effectLst/>
                        </a:rPr>
                        <a:t>(assuming engine keeps producing thrust until being fully separated)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1100" dirty="0">
                          <a:solidFill>
                            <a:schemeClr val="tx1"/>
                          </a:solidFill>
                          <a:effectLst/>
                          <a:highlight>
                            <a:srgbClr val="FFFF00"/>
                          </a:highlight>
                        </a:rPr>
                        <a:t>Separation caused by UERF</a:t>
                      </a:r>
                      <a:r>
                        <a:rPr lang="en-GB" sz="1100" dirty="0">
                          <a:effectLst/>
                        </a:rPr>
                        <a:t>: (</a:t>
                      </a:r>
                      <a:r>
                        <a:rPr lang="en-GB" sz="900" dirty="0">
                          <a:effectLst/>
                        </a:rPr>
                        <a:t>assumed engine stops producing thrust at the very moment of the engine failure)</a:t>
                      </a:r>
                      <a:r>
                        <a:rPr lang="en-GB" sz="11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extLst>
                  <a:ext uri="{0D108BD9-81ED-4DB2-BD59-A6C34878D82A}">
                    <a16:rowId xmlns:a16="http://schemas.microsoft.com/office/drawing/2014/main" val="10000"/>
                  </a:ext>
                </a:extLst>
              </a:tr>
              <a:tr h="140782">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extLst>
                  <a:ext uri="{0D108BD9-81ED-4DB2-BD59-A6C34878D82A}">
                    <a16:rowId xmlns:a16="http://schemas.microsoft.com/office/drawing/2014/main" val="10001"/>
                  </a:ext>
                </a:extLst>
              </a:tr>
              <a:tr h="1238242">
                <a:tc>
                  <a:txBody>
                    <a:bodyPr/>
                    <a:lstStyle/>
                    <a:p>
                      <a:pPr>
                        <a:lnSpc>
                          <a:spcPct val="107000"/>
                        </a:lnSpc>
                        <a:spcAft>
                          <a:spcPts val="0"/>
                        </a:spcAft>
                      </a:pPr>
                      <a:r>
                        <a:rPr lang="en-GB" sz="900" dirty="0">
                          <a:solidFill>
                            <a:schemeClr val="tx1"/>
                          </a:solidFill>
                          <a:effectLst/>
                          <a:highlight>
                            <a:srgbClr val="00FF00"/>
                          </a:highlight>
                        </a:rPr>
                        <a:t>4 engine aircraft</a:t>
                      </a:r>
                      <a:r>
                        <a:rPr lang="en-GB" sz="900" dirty="0">
                          <a:solidFill>
                            <a:schemeClr val="tx1"/>
                          </a:solidFill>
                          <a:effectLst/>
                        </a:rPr>
                        <a:t> </a:t>
                      </a:r>
                      <a:r>
                        <a:rPr lang="en-GB" sz="900" dirty="0">
                          <a:effectLst/>
                        </a:rPr>
                        <a:t>classical configuration with wing mounted engines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900">
                          <a:effectLst/>
                        </a:rPr>
                        <a:t>Depending on the design but worst case </a:t>
                      </a:r>
                      <a:r>
                        <a:rPr lang="en-GB" sz="1100" u="sng">
                          <a:effectLst/>
                          <a:highlight>
                            <a:srgbClr val="FF0000"/>
                          </a:highlight>
                        </a:rPr>
                        <a:t>CAT</a:t>
                      </a:r>
                      <a:r>
                        <a:rPr lang="en-GB" sz="900">
                          <a:effectLst/>
                        </a:rPr>
                        <a:t>, since the possibility exists that another engine will be taken out (&gt;= 50%), or damage resulting from separation will result in CAT. There is no ‘clean separation’ in this case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900">
                          <a:effectLst/>
                        </a:rPr>
                        <a:t>Thrust stops at moment of separation. </a:t>
                      </a:r>
                      <a:r>
                        <a:rPr lang="en-GB" sz="900" u="sng">
                          <a:effectLst/>
                          <a:highlight>
                            <a:srgbClr val="FF0000"/>
                          </a:highlight>
                        </a:rPr>
                        <a:t>CAT</a:t>
                      </a:r>
                      <a:r>
                        <a:rPr lang="en-GB" sz="900">
                          <a:effectLst/>
                        </a:rPr>
                        <a:t>, also here the risk exists of resulting damage mostly caused by the risk of taking out another engine. Engine side ward motions most probably not controllable.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extLst>
                  <a:ext uri="{0D108BD9-81ED-4DB2-BD59-A6C34878D82A}">
                    <a16:rowId xmlns:a16="http://schemas.microsoft.com/office/drawing/2014/main" val="10002"/>
                  </a:ext>
                </a:extLst>
              </a:tr>
              <a:tr h="883064">
                <a:tc>
                  <a:txBody>
                    <a:bodyPr/>
                    <a:lstStyle/>
                    <a:p>
                      <a:pPr>
                        <a:lnSpc>
                          <a:spcPct val="107000"/>
                        </a:lnSpc>
                        <a:spcAft>
                          <a:spcPts val="0"/>
                        </a:spcAft>
                      </a:pPr>
                      <a:r>
                        <a:rPr lang="en-GB" sz="900" dirty="0">
                          <a:solidFill>
                            <a:schemeClr val="tx1"/>
                          </a:solidFill>
                          <a:effectLst/>
                          <a:highlight>
                            <a:srgbClr val="00FF00"/>
                          </a:highlight>
                        </a:rPr>
                        <a:t>2 engine aircraft</a:t>
                      </a:r>
                      <a:r>
                        <a:rPr lang="en-GB" sz="900" dirty="0">
                          <a:effectLst/>
                        </a:rPr>
                        <a:t> classical configuration with wing mounted engines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900">
                          <a:effectLst/>
                        </a:rPr>
                        <a:t>Depending on design, but potentially </a:t>
                      </a:r>
                      <a:r>
                        <a:rPr lang="en-GB" sz="1100" u="sng">
                          <a:effectLst/>
                          <a:highlight>
                            <a:srgbClr val="FF0000"/>
                          </a:highlight>
                        </a:rPr>
                        <a:t>CAT</a:t>
                      </a:r>
                      <a:r>
                        <a:rPr lang="en-GB" sz="900">
                          <a:effectLst/>
                        </a:rPr>
                        <a:t>, since the effect of thrust can cause further damage which is difficult to control (tail strike or flaps/slats damage)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900" dirty="0">
                          <a:effectLst/>
                        </a:rPr>
                        <a:t>Thrust stops at moment of separation, however the possibility of taking out the other engine on the other wing is low. No engine on the same wing. Risk of hitting the tail is low (depending on design). </a:t>
                      </a:r>
                      <a:r>
                        <a:rPr lang="en-GB" sz="1100" u="sng" dirty="0">
                          <a:effectLst/>
                          <a:highlight>
                            <a:srgbClr val="00FFFF"/>
                          </a:highlight>
                        </a:rPr>
                        <a:t>HAZ</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extLst>
                  <a:ext uri="{0D108BD9-81ED-4DB2-BD59-A6C34878D82A}">
                    <a16:rowId xmlns:a16="http://schemas.microsoft.com/office/drawing/2014/main" val="10003"/>
                  </a:ext>
                </a:extLst>
              </a:tr>
              <a:tr h="460719">
                <a:tc>
                  <a:txBody>
                    <a:bodyPr/>
                    <a:lstStyle/>
                    <a:p>
                      <a:pPr>
                        <a:lnSpc>
                          <a:spcPct val="107000"/>
                        </a:lnSpc>
                        <a:spcAft>
                          <a:spcPts val="0"/>
                        </a:spcAft>
                      </a:pPr>
                      <a:r>
                        <a:rPr lang="en-GB" sz="900">
                          <a:effectLst/>
                        </a:rPr>
                        <a:t>Fuselage mounted engines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900">
                          <a:effectLst/>
                        </a:rPr>
                        <a:t>Probably </a:t>
                      </a:r>
                      <a:r>
                        <a:rPr lang="en-GB" sz="1100" u="sng">
                          <a:effectLst/>
                          <a:highlight>
                            <a:srgbClr val="FF0000"/>
                          </a:highlight>
                        </a:rPr>
                        <a:t>CAT</a:t>
                      </a:r>
                      <a:r>
                        <a:rPr lang="en-GB" sz="900">
                          <a:effectLst/>
                        </a:rPr>
                        <a:t> due to c.g. control problems, tail strike issues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900">
                          <a:effectLst/>
                        </a:rPr>
                        <a:t>Also probably </a:t>
                      </a:r>
                      <a:r>
                        <a:rPr lang="en-GB" sz="1100" u="sng">
                          <a:effectLst/>
                          <a:highlight>
                            <a:srgbClr val="FF0000"/>
                          </a:highlight>
                        </a:rPr>
                        <a:t>CAT</a:t>
                      </a:r>
                      <a:r>
                        <a:rPr lang="en-GB" sz="900">
                          <a:effectLst/>
                        </a:rPr>
                        <a:t> due to c.g. and controllability issues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extLst>
                  <a:ext uri="{0D108BD9-81ED-4DB2-BD59-A6C34878D82A}">
                    <a16:rowId xmlns:a16="http://schemas.microsoft.com/office/drawing/2014/main" val="10004"/>
                  </a:ext>
                </a:extLst>
              </a:tr>
              <a:tr h="140782">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extLst>
                  <a:ext uri="{0D108BD9-81ED-4DB2-BD59-A6C34878D82A}">
                    <a16:rowId xmlns:a16="http://schemas.microsoft.com/office/drawing/2014/main" val="10005"/>
                  </a:ext>
                </a:extLst>
              </a:tr>
              <a:tr h="140782">
                <a:tc>
                  <a:txBody>
                    <a:bodyPr/>
                    <a:lstStyle/>
                    <a:p>
                      <a:pPr>
                        <a:lnSpc>
                          <a:spcPct val="107000"/>
                        </a:lnSpc>
                        <a:spcAft>
                          <a:spcPts val="0"/>
                        </a:spcAft>
                      </a:pPr>
                      <a:r>
                        <a:rPr lang="en-GB" sz="900" dirty="0">
                          <a:effectLst/>
                        </a:rPr>
                        <a:t> Failure on ground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dirty="0">
                          <a:solidFill>
                            <a:srgbClr val="FF0000"/>
                          </a:solidFill>
                        </a:rPr>
                        <a:t> CAT</a:t>
                      </a:r>
                    </a:p>
                  </a:txBody>
                  <a:tcPr marL="53821" marR="53821" marT="0" marB="0"/>
                </a:tc>
                <a:tc>
                  <a:txBody>
                    <a:bodyPr/>
                    <a:lstStyle/>
                    <a:p>
                      <a:pPr>
                        <a:lnSpc>
                          <a:spcPct val="107000"/>
                        </a:lnSpc>
                        <a:spcAft>
                          <a:spcPts val="0"/>
                        </a:spcAft>
                      </a:pPr>
                      <a:r>
                        <a:rPr lang="en-GB" dirty="0">
                          <a:solidFill>
                            <a:srgbClr val="FF0000"/>
                          </a:solidFill>
                        </a:rPr>
                        <a:t> CAT</a:t>
                      </a:r>
                    </a:p>
                  </a:txBody>
                  <a:tcPr marL="53821" marR="53821" marT="0" marB="0"/>
                </a:tc>
                <a:extLst>
                  <a:ext uri="{0D108BD9-81ED-4DB2-BD59-A6C34878D82A}">
                    <a16:rowId xmlns:a16="http://schemas.microsoft.com/office/drawing/2014/main" val="10006"/>
                  </a:ext>
                </a:extLst>
              </a:tr>
              <a:tr h="140782">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extLst>
                  <a:ext uri="{0D108BD9-81ED-4DB2-BD59-A6C34878D82A}">
                    <a16:rowId xmlns:a16="http://schemas.microsoft.com/office/drawing/2014/main" val="10007"/>
                  </a:ext>
                </a:extLst>
              </a:tr>
              <a:tr h="140782">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extLst>
                  <a:ext uri="{0D108BD9-81ED-4DB2-BD59-A6C34878D82A}">
                    <a16:rowId xmlns:a16="http://schemas.microsoft.com/office/drawing/2014/main" val="10008"/>
                  </a:ext>
                </a:extLst>
              </a:tr>
              <a:tr h="140782">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tc>
                  <a:txBody>
                    <a:bodyPr/>
                    <a:lstStyle/>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21" marR="53821"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58985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If engine separation due to UERF would be CAT</a:t>
            </a:r>
          </a:p>
        </p:txBody>
      </p:sp>
      <p:sp>
        <p:nvSpPr>
          <p:cNvPr id="3" name="Content Placeholder 2"/>
          <p:cNvSpPr>
            <a:spLocks noGrp="1"/>
          </p:cNvSpPr>
          <p:nvPr>
            <p:ph idx="1"/>
          </p:nvPr>
        </p:nvSpPr>
        <p:spPr/>
        <p:txBody>
          <a:bodyPr/>
          <a:lstStyle/>
          <a:p>
            <a:r>
              <a:rPr lang="en-GB" dirty="0"/>
              <a:t>It needs to be in the quantitative UERF analysis</a:t>
            </a:r>
          </a:p>
          <a:p>
            <a:r>
              <a:rPr lang="en-GB" dirty="0"/>
              <a:t>It may give a significant contribution in the analysis</a:t>
            </a:r>
          </a:p>
          <a:p>
            <a:r>
              <a:rPr lang="en-GB" dirty="0"/>
              <a:t>Unknown if applicants have thought about that </a:t>
            </a:r>
          </a:p>
          <a:p>
            <a:r>
              <a:rPr lang="en-GB" dirty="0"/>
              <a:t>A reduction factor on ‘quads’ could be discussed</a:t>
            </a:r>
          </a:p>
        </p:txBody>
      </p:sp>
    </p:spTree>
    <p:extLst>
      <p:ext uri="{BB962C8B-B14F-4D97-AF65-F5344CB8AC3E}">
        <p14:creationId xmlns:p14="http://schemas.microsoft.com/office/powerpoint/2010/main" val="4056635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 example</a:t>
            </a:r>
            <a:r>
              <a:rPr lang="en-GB" dirty="0"/>
              <a:t>: 1 April 1993, Anchorage, loss of engine #2 in flight: safe landing (fuse pin)</a:t>
            </a:r>
          </a:p>
        </p:txBody>
      </p:sp>
      <p:pic>
        <p:nvPicPr>
          <p:cNvPr id="4" name="Content Placeholder 3"/>
          <p:cNvPicPr>
            <a:picLocks noGrp="1" noChangeAspect="1"/>
          </p:cNvPicPr>
          <p:nvPr>
            <p:ph idx="1"/>
          </p:nvPr>
        </p:nvPicPr>
        <p:blipFill>
          <a:blip r:embed="rId2"/>
          <a:stretch>
            <a:fillRect/>
          </a:stretch>
        </p:blipFill>
        <p:spPr>
          <a:xfrm>
            <a:off x="2347784" y="1825625"/>
            <a:ext cx="6944497" cy="4351338"/>
          </a:xfrm>
          <a:prstGeom prst="rect">
            <a:avLst/>
          </a:prstGeom>
        </p:spPr>
      </p:pic>
    </p:spTree>
    <p:extLst>
      <p:ext uri="{BB962C8B-B14F-4D97-AF65-F5344CB8AC3E}">
        <p14:creationId xmlns:p14="http://schemas.microsoft.com/office/powerpoint/2010/main" val="85731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Elal</a:t>
            </a:r>
            <a:r>
              <a:rPr lang="en-GB" dirty="0"/>
              <a:t> 1862 </a:t>
            </a:r>
            <a:r>
              <a:rPr lang="en-GB" dirty="0" err="1"/>
              <a:t>A’dam</a:t>
            </a:r>
            <a:r>
              <a:rPr lang="en-GB" dirty="0"/>
              <a:t> 1992: a separated engine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5632" y="1825625"/>
            <a:ext cx="5960736" cy="4351338"/>
          </a:xfrm>
        </p:spPr>
      </p:pic>
    </p:spTree>
    <p:extLst>
      <p:ext uri="{BB962C8B-B14F-4D97-AF65-F5344CB8AC3E}">
        <p14:creationId xmlns:p14="http://schemas.microsoft.com/office/powerpoint/2010/main" val="61637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Engine #3 separated and took out #4, damaged LE flaps (</a:t>
            </a:r>
            <a:r>
              <a:rPr lang="en-GB" sz="2000" dirty="0"/>
              <a:t>2 generators, 2 pneumatic systems, 2 hydraulic pumps)</a:t>
            </a:r>
            <a:endParaRPr lang="en-GB" dirty="0"/>
          </a:p>
        </p:txBody>
      </p:sp>
      <p:pic>
        <p:nvPicPr>
          <p:cNvPr id="4" name="Content Placeholder 3"/>
          <p:cNvPicPr>
            <a:picLocks noGrp="1" noChangeAspect="1"/>
          </p:cNvPicPr>
          <p:nvPr>
            <p:ph idx="1"/>
          </p:nvPr>
        </p:nvPicPr>
        <p:blipFill>
          <a:blip r:embed="rId2"/>
          <a:stretch>
            <a:fillRect/>
          </a:stretch>
        </p:blipFill>
        <p:spPr>
          <a:xfrm>
            <a:off x="4370945" y="1890940"/>
            <a:ext cx="3730027" cy="4351338"/>
          </a:xfrm>
          <a:prstGeom prst="rect">
            <a:avLst/>
          </a:prstGeom>
        </p:spPr>
      </p:pic>
    </p:spTree>
    <p:extLst>
      <p:ext uri="{BB962C8B-B14F-4D97-AF65-F5344CB8AC3E}">
        <p14:creationId xmlns:p14="http://schemas.microsoft.com/office/powerpoint/2010/main" val="162674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The way in which an engine may separate from an aircraft, wing or fuselage, is difficult to predict. Separation can result from</a:t>
            </a:r>
          </a:p>
        </p:txBody>
      </p:sp>
      <p:sp>
        <p:nvSpPr>
          <p:cNvPr id="3" name="Content Placeholder 2"/>
          <p:cNvSpPr>
            <a:spLocks noGrp="1"/>
          </p:cNvSpPr>
          <p:nvPr>
            <p:ph idx="1"/>
          </p:nvPr>
        </p:nvSpPr>
        <p:spPr/>
        <p:txBody>
          <a:bodyPr/>
          <a:lstStyle/>
          <a:p>
            <a:r>
              <a:rPr lang="en-GB" dirty="0"/>
              <a:t>Structural failure of the engine suspension system (in the past fuse pin designs failed quite frequently)</a:t>
            </a:r>
          </a:p>
          <a:p>
            <a:r>
              <a:rPr lang="en-GB" dirty="0"/>
              <a:t>Uncontained engine rotor failure ‘cutting’ structural parts</a:t>
            </a:r>
          </a:p>
          <a:p>
            <a:endParaRPr lang="en-GB" dirty="0"/>
          </a:p>
          <a:p>
            <a:r>
              <a:rPr lang="en-GB" dirty="0"/>
              <a:t>In the past ‘the clean engine separation scenario’ existed</a:t>
            </a:r>
          </a:p>
          <a:p>
            <a:r>
              <a:rPr lang="en-GB" dirty="0"/>
              <a:t>This means the engine separation is supposed ‘to be controlled’ and follows certain assumptions</a:t>
            </a:r>
          </a:p>
        </p:txBody>
      </p:sp>
    </p:spTree>
    <p:extLst>
      <p:ext uri="{BB962C8B-B14F-4D97-AF65-F5344CB8AC3E}">
        <p14:creationId xmlns:p14="http://schemas.microsoft.com/office/powerpoint/2010/main" val="349199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Separation scenario is complex, </a:t>
            </a:r>
            <a:br>
              <a:rPr lang="en-GB" b="1" dirty="0"/>
            </a:br>
            <a:r>
              <a:rPr lang="en-GB" b="1" dirty="0"/>
              <a:t>due to effects of:</a:t>
            </a:r>
          </a:p>
        </p:txBody>
      </p:sp>
      <p:sp>
        <p:nvSpPr>
          <p:cNvPr id="3" name="Content Placeholder 2"/>
          <p:cNvSpPr>
            <a:spLocks noGrp="1"/>
          </p:cNvSpPr>
          <p:nvPr>
            <p:ph idx="1"/>
          </p:nvPr>
        </p:nvSpPr>
        <p:spPr/>
        <p:txBody>
          <a:bodyPr/>
          <a:lstStyle/>
          <a:p>
            <a:r>
              <a:rPr lang="en-GB" dirty="0"/>
              <a:t>Power on or off, e.g. at the moment of the event does the engine still produce thrust or not;</a:t>
            </a:r>
          </a:p>
          <a:p>
            <a:r>
              <a:rPr lang="en-GB" dirty="0"/>
              <a:t>Engine fan rub, engine seizure loads;</a:t>
            </a:r>
          </a:p>
          <a:p>
            <a:r>
              <a:rPr lang="en-GB" dirty="0"/>
              <a:t>Gyroscopic effects of the engine;</a:t>
            </a:r>
          </a:p>
          <a:p>
            <a:r>
              <a:rPr lang="en-GB" dirty="0"/>
              <a:t>Aerodynamic effects of the engine/pylon combination (the pylon forces can be enormous at for instance 250 knots or higher);</a:t>
            </a:r>
          </a:p>
          <a:p>
            <a:r>
              <a:rPr lang="en-GB" dirty="0"/>
              <a:t>Airplane sudden movements and inputs</a:t>
            </a:r>
          </a:p>
          <a:p>
            <a:endParaRPr lang="en-GB" dirty="0"/>
          </a:p>
        </p:txBody>
      </p:sp>
    </p:spTree>
    <p:extLst>
      <p:ext uri="{BB962C8B-B14F-4D97-AF65-F5344CB8AC3E}">
        <p14:creationId xmlns:p14="http://schemas.microsoft.com/office/powerpoint/2010/main" val="2156465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engine, when separating, may</a:t>
            </a:r>
          </a:p>
        </p:txBody>
      </p:sp>
      <p:sp>
        <p:nvSpPr>
          <p:cNvPr id="3" name="Content Placeholder 2"/>
          <p:cNvSpPr>
            <a:spLocks noGrp="1"/>
          </p:cNvSpPr>
          <p:nvPr>
            <p:ph idx="1"/>
          </p:nvPr>
        </p:nvSpPr>
        <p:spPr/>
        <p:txBody>
          <a:bodyPr>
            <a:normAutofit lnSpcReduction="10000"/>
          </a:bodyPr>
          <a:lstStyle/>
          <a:p>
            <a:r>
              <a:rPr lang="en-GB" dirty="0"/>
              <a:t>Move sideways</a:t>
            </a:r>
          </a:p>
          <a:p>
            <a:r>
              <a:rPr lang="en-GB" dirty="0"/>
              <a:t>Move upward (over the wing?)</a:t>
            </a:r>
          </a:p>
          <a:p>
            <a:r>
              <a:rPr lang="en-GB" dirty="0"/>
              <a:t>Combinations of directions</a:t>
            </a:r>
          </a:p>
          <a:p>
            <a:r>
              <a:rPr lang="en-GB" dirty="0"/>
              <a:t>Not always follow the design logic that we supposed it to follow</a:t>
            </a:r>
          </a:p>
          <a:p>
            <a:endParaRPr lang="en-GB" dirty="0"/>
          </a:p>
          <a:p>
            <a:r>
              <a:rPr lang="en-GB" dirty="0"/>
              <a:t>Failure with ‘thrust ON’ is probably more complex than failure with ‘no thrust’ (there is a thrust vector)</a:t>
            </a:r>
          </a:p>
          <a:p>
            <a:r>
              <a:rPr lang="en-GB" dirty="0"/>
              <a:t>‘No thrust’ could be assumed when an uncontained failure cause the engine to separate: the engine stops producing thrust shorty after the failure </a:t>
            </a:r>
          </a:p>
        </p:txBody>
      </p:sp>
    </p:spTree>
    <p:extLst>
      <p:ext uri="{BB962C8B-B14F-4D97-AF65-F5344CB8AC3E}">
        <p14:creationId xmlns:p14="http://schemas.microsoft.com/office/powerpoint/2010/main" val="340436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engine is missing: damage is limited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9950" y="2020094"/>
            <a:ext cx="5372100" cy="3962400"/>
          </a:xfrm>
        </p:spPr>
      </p:pic>
    </p:spTree>
    <p:extLst>
      <p:ext uri="{BB962C8B-B14F-4D97-AF65-F5344CB8AC3E}">
        <p14:creationId xmlns:p14="http://schemas.microsoft.com/office/powerpoint/2010/main" val="376712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Leading edge damage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800" y="1943894"/>
            <a:ext cx="5486400" cy="4114800"/>
          </a:xfrm>
        </p:spPr>
      </p:pic>
    </p:spTree>
    <p:extLst>
      <p:ext uri="{BB962C8B-B14F-4D97-AF65-F5344CB8AC3E}">
        <p14:creationId xmlns:p14="http://schemas.microsoft.com/office/powerpoint/2010/main" val="1866448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1123</Words>
  <Application>Microsoft Office PowerPoint</Application>
  <PresentationFormat>Widescreen</PresentationFormat>
  <Paragraphs>150</Paragraphs>
  <Slides>18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Calibri Light</vt:lpstr>
      <vt:lpstr>Office Theme</vt:lpstr>
      <vt:lpstr>Acrobat Document</vt:lpstr>
      <vt:lpstr>Engine separation from the aircraft</vt:lpstr>
      <vt:lpstr>An example: 1 April 1993, Anchorage, loss of engine #2 in flight: safe landing (fuse pin)</vt:lpstr>
      <vt:lpstr>Elal 1862 A’dam 1992: a separated engine</vt:lpstr>
      <vt:lpstr>Engine #3 separated and took out #4, damaged LE flaps (2 generators, 2 pneumatic systems, 2 hydraulic pumps)</vt:lpstr>
      <vt:lpstr>The way in which an engine may separate from an aircraft, wing or fuselage, is difficult to predict. Separation can result from</vt:lpstr>
      <vt:lpstr>Separation scenario is complex,  due to effects of:</vt:lpstr>
      <vt:lpstr>The engine, when separating, may</vt:lpstr>
      <vt:lpstr>An engine is missing: damage is limited</vt:lpstr>
      <vt:lpstr>Leading edge damage</vt:lpstr>
      <vt:lpstr>Missing leading edge slat</vt:lpstr>
      <vt:lpstr>Aviation safety network database: engine separations (prop excluded, only turbine engine after 1959)</vt:lpstr>
      <vt:lpstr>summary</vt:lpstr>
      <vt:lpstr>QUADS</vt:lpstr>
      <vt:lpstr>TWINS</vt:lpstr>
      <vt:lpstr>The catastrophic ones</vt:lpstr>
      <vt:lpstr>The following has changed since 1992 </vt:lpstr>
      <vt:lpstr>EASA proposal to be used for FHA classification  or in rotorburst analysis (failure in flight) </vt:lpstr>
      <vt:lpstr>If engine separation due to UERF would be CAT</vt:lpstr>
    </vt:vector>
  </TitlesOfParts>
  <Company>European Aviation Safety Agency (EASA)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 separation from the aircraft</dc:title>
  <dc:creator>pruishe</dc:creator>
  <cp:lastModifiedBy>STALPH Daniel</cp:lastModifiedBy>
  <cp:revision>14</cp:revision>
  <dcterms:created xsi:type="dcterms:W3CDTF">2016-09-13T14:31:48Z</dcterms:created>
  <dcterms:modified xsi:type="dcterms:W3CDTF">2021-05-28T09:01:33Z</dcterms:modified>
</cp:coreProperties>
</file>