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1"/>
  </p:sldMasterIdLst>
  <p:notesMasterIdLst>
    <p:notesMasterId r:id="rId76"/>
  </p:notesMasterIdLst>
  <p:sldIdLst>
    <p:sldId id="2592" r:id="rId2"/>
    <p:sldId id="2579" r:id="rId3"/>
    <p:sldId id="2580" r:id="rId4"/>
    <p:sldId id="2581" r:id="rId5"/>
    <p:sldId id="2582" r:id="rId6"/>
    <p:sldId id="2583" r:id="rId7"/>
    <p:sldId id="2584" r:id="rId8"/>
    <p:sldId id="2585" r:id="rId9"/>
    <p:sldId id="2586" r:id="rId10"/>
    <p:sldId id="2587" r:id="rId11"/>
    <p:sldId id="2588" r:id="rId12"/>
    <p:sldId id="2589" r:id="rId13"/>
    <p:sldId id="268" r:id="rId14"/>
    <p:sldId id="2590" r:id="rId15"/>
    <p:sldId id="272" r:id="rId16"/>
    <p:sldId id="273" r:id="rId17"/>
    <p:sldId id="274" r:id="rId18"/>
    <p:sldId id="275" r:id="rId19"/>
    <p:sldId id="296" r:id="rId20"/>
    <p:sldId id="256" r:id="rId21"/>
    <p:sldId id="259" r:id="rId22"/>
    <p:sldId id="257" r:id="rId23"/>
    <p:sldId id="278" r:id="rId24"/>
    <p:sldId id="279" r:id="rId25"/>
    <p:sldId id="258" r:id="rId26"/>
    <p:sldId id="281" r:id="rId27"/>
    <p:sldId id="263" r:id="rId28"/>
    <p:sldId id="283" r:id="rId29"/>
    <p:sldId id="284" r:id="rId30"/>
    <p:sldId id="295" r:id="rId31"/>
    <p:sldId id="267" r:id="rId32"/>
    <p:sldId id="286" r:id="rId33"/>
    <p:sldId id="261" r:id="rId34"/>
    <p:sldId id="270" r:id="rId35"/>
    <p:sldId id="262" r:id="rId36"/>
    <p:sldId id="288" r:id="rId37"/>
    <p:sldId id="289" r:id="rId38"/>
    <p:sldId id="290" r:id="rId39"/>
    <p:sldId id="291" r:id="rId40"/>
    <p:sldId id="294" r:id="rId41"/>
    <p:sldId id="297" r:id="rId42"/>
    <p:sldId id="293" r:id="rId43"/>
    <p:sldId id="260" r:id="rId44"/>
    <p:sldId id="264" r:id="rId45"/>
    <p:sldId id="265" r:id="rId46"/>
    <p:sldId id="266" r:id="rId47"/>
    <p:sldId id="271" r:id="rId48"/>
    <p:sldId id="298" r:id="rId49"/>
    <p:sldId id="2593" r:id="rId50"/>
    <p:sldId id="2561" r:id="rId51"/>
    <p:sldId id="2562" r:id="rId52"/>
    <p:sldId id="2563" r:id="rId53"/>
    <p:sldId id="2565" r:id="rId54"/>
    <p:sldId id="2575" r:id="rId55"/>
    <p:sldId id="2566" r:id="rId56"/>
    <p:sldId id="2567" r:id="rId57"/>
    <p:sldId id="2568" r:id="rId58"/>
    <p:sldId id="2569" r:id="rId59"/>
    <p:sldId id="2570" r:id="rId60"/>
    <p:sldId id="2577" r:id="rId61"/>
    <p:sldId id="2578" r:id="rId62"/>
    <p:sldId id="2571" r:id="rId63"/>
    <p:sldId id="2574" r:id="rId64"/>
    <p:sldId id="2572" r:id="rId65"/>
    <p:sldId id="2576" r:id="rId66"/>
    <p:sldId id="2591" r:id="rId67"/>
    <p:sldId id="2595" r:id="rId68"/>
    <p:sldId id="2594" r:id="rId69"/>
    <p:sldId id="2596" r:id="rId70"/>
    <p:sldId id="2597" r:id="rId71"/>
    <p:sldId id="2598" r:id="rId72"/>
    <p:sldId id="2599" r:id="rId73"/>
    <p:sldId id="2600" r:id="rId74"/>
    <p:sldId id="2601"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02" d="100"/>
          <a:sy n="102" d="100"/>
        </p:scale>
        <p:origin x="288"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4.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image" Target="../media/image36.png"/></Relationships>
</file>

<file path=ppt/diagrams/_rels/data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image" Target="../media/image36.png"/></Relationships>
</file>

<file path=ppt/diagrams/_rels/drawing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3BC18-3AEE-4957-B620-3E128327865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C7BAEBD-7F2F-4A8B-8590-304C41AAF539}">
      <dgm:prSet/>
      <dgm:spPr/>
      <dgm:t>
        <a:bodyPr/>
        <a:lstStyle/>
        <a:p>
          <a:r>
            <a:rPr lang="nl-NL"/>
            <a:t>Uiteindelijk overeenkomst over de hoofdoorzaak van de ramp en over de manier waarop de bemanning de controle over het vliegtuig boven de Bijlmer was verloren</a:t>
          </a:r>
          <a:endParaRPr lang="en-US"/>
        </a:p>
      </dgm:t>
    </dgm:pt>
    <dgm:pt modelId="{02EC00EE-BBDF-4EF2-B3DF-43F3D80CB262}" type="parTrans" cxnId="{1CCFF076-0AA9-4B86-BE05-1CEED8A94A80}">
      <dgm:prSet/>
      <dgm:spPr/>
      <dgm:t>
        <a:bodyPr/>
        <a:lstStyle/>
        <a:p>
          <a:endParaRPr lang="en-US"/>
        </a:p>
      </dgm:t>
    </dgm:pt>
    <dgm:pt modelId="{FE0755E7-715C-49BC-8BAD-E83ADB49617D}" type="sibTrans" cxnId="{1CCFF076-0AA9-4B86-BE05-1CEED8A94A80}">
      <dgm:prSet/>
      <dgm:spPr/>
      <dgm:t>
        <a:bodyPr/>
        <a:lstStyle/>
        <a:p>
          <a:endParaRPr lang="en-US"/>
        </a:p>
      </dgm:t>
    </dgm:pt>
    <dgm:pt modelId="{17006169-7EAC-4DC6-9031-5D72109468C7}">
      <dgm:prSet/>
      <dgm:spPr/>
      <dgm:t>
        <a:bodyPr/>
        <a:lstStyle/>
        <a:p>
          <a:r>
            <a:rPr lang="nl-NL"/>
            <a:t>Behandeling rapport van vooronderzoek in het openbaar in oktober 1993 op advies van de top van VenW</a:t>
          </a:r>
          <a:endParaRPr lang="en-US"/>
        </a:p>
      </dgm:t>
    </dgm:pt>
    <dgm:pt modelId="{BDCF8C14-01C5-42A9-9D3D-4D35A51B16D4}" type="parTrans" cxnId="{7D4E1AD7-2056-4F65-93B1-3E6474E1FBCE}">
      <dgm:prSet/>
      <dgm:spPr/>
      <dgm:t>
        <a:bodyPr/>
        <a:lstStyle/>
        <a:p>
          <a:endParaRPr lang="en-US"/>
        </a:p>
      </dgm:t>
    </dgm:pt>
    <dgm:pt modelId="{9CD4ED1A-C8D9-4DC7-BD05-3C74E53BC5E2}" type="sibTrans" cxnId="{7D4E1AD7-2056-4F65-93B1-3E6474E1FBCE}">
      <dgm:prSet/>
      <dgm:spPr/>
      <dgm:t>
        <a:bodyPr/>
        <a:lstStyle/>
        <a:p>
          <a:endParaRPr lang="en-US"/>
        </a:p>
      </dgm:t>
    </dgm:pt>
    <dgm:pt modelId="{27991722-FE67-4C86-B30C-90914CCE00BA}">
      <dgm:prSet/>
      <dgm:spPr/>
      <dgm:t>
        <a:bodyPr/>
        <a:lstStyle/>
        <a:p>
          <a:r>
            <a:rPr lang="nl-NL"/>
            <a:t>Eindrapport februari 1994</a:t>
          </a:r>
          <a:endParaRPr lang="en-US"/>
        </a:p>
      </dgm:t>
    </dgm:pt>
    <dgm:pt modelId="{0F6A903A-508F-4498-92BE-EF41BE134479}" type="parTrans" cxnId="{044DB3C1-7049-4354-9609-076A67223275}">
      <dgm:prSet/>
      <dgm:spPr/>
      <dgm:t>
        <a:bodyPr/>
        <a:lstStyle/>
        <a:p>
          <a:endParaRPr lang="en-US"/>
        </a:p>
      </dgm:t>
    </dgm:pt>
    <dgm:pt modelId="{46626F9F-5628-4757-BAE3-5DE33FF9A5EB}" type="sibTrans" cxnId="{044DB3C1-7049-4354-9609-076A67223275}">
      <dgm:prSet/>
      <dgm:spPr/>
      <dgm:t>
        <a:bodyPr/>
        <a:lstStyle/>
        <a:p>
          <a:endParaRPr lang="en-US"/>
        </a:p>
      </dgm:t>
    </dgm:pt>
    <dgm:pt modelId="{2A65321A-50B4-43BB-80A1-D871C5DE86F0}">
      <dgm:prSet/>
      <dgm:spPr/>
      <dgm:t>
        <a:bodyPr/>
        <a:lstStyle/>
        <a:p>
          <a:r>
            <a:rPr lang="nl-NL"/>
            <a:t>Boeing committeert zich aan verbetering van de motorophanging van de 747 vloot</a:t>
          </a:r>
          <a:endParaRPr lang="en-US"/>
        </a:p>
      </dgm:t>
    </dgm:pt>
    <dgm:pt modelId="{F48E4F80-945A-4395-832E-98BFA6667140}" type="parTrans" cxnId="{57A530C1-117D-4020-9CDB-3054DD003356}">
      <dgm:prSet/>
      <dgm:spPr/>
      <dgm:t>
        <a:bodyPr/>
        <a:lstStyle/>
        <a:p>
          <a:endParaRPr lang="en-US"/>
        </a:p>
      </dgm:t>
    </dgm:pt>
    <dgm:pt modelId="{75F92EAC-B0E8-4050-8492-9DB43B721906}" type="sibTrans" cxnId="{57A530C1-117D-4020-9CDB-3054DD003356}">
      <dgm:prSet/>
      <dgm:spPr/>
      <dgm:t>
        <a:bodyPr/>
        <a:lstStyle/>
        <a:p>
          <a:endParaRPr lang="en-US"/>
        </a:p>
      </dgm:t>
    </dgm:pt>
    <dgm:pt modelId="{8C7A84AE-E913-41B2-A730-FD6219DA5252}">
      <dgm:prSet/>
      <dgm:spPr/>
      <dgm:t>
        <a:bodyPr/>
        <a:lstStyle/>
        <a:p>
          <a:r>
            <a:rPr lang="nl-NL"/>
            <a:t>Er volgen vele aanbevelingen in het eindrapport, o.a. m.b.t. de veiligheid van omwonenden</a:t>
          </a:r>
          <a:endParaRPr lang="en-US"/>
        </a:p>
      </dgm:t>
    </dgm:pt>
    <dgm:pt modelId="{E66C056C-8302-4A0B-AE99-0D4D17066DB1}" type="parTrans" cxnId="{C38077E0-02B6-499B-B06B-D9AE5EA2A811}">
      <dgm:prSet/>
      <dgm:spPr/>
      <dgm:t>
        <a:bodyPr/>
        <a:lstStyle/>
        <a:p>
          <a:endParaRPr lang="en-US"/>
        </a:p>
      </dgm:t>
    </dgm:pt>
    <dgm:pt modelId="{EA5E4329-A436-4147-A560-530C4BAFAF14}" type="sibTrans" cxnId="{C38077E0-02B6-499B-B06B-D9AE5EA2A811}">
      <dgm:prSet/>
      <dgm:spPr/>
      <dgm:t>
        <a:bodyPr/>
        <a:lstStyle/>
        <a:p>
          <a:endParaRPr lang="en-US"/>
        </a:p>
      </dgm:t>
    </dgm:pt>
    <dgm:pt modelId="{693BD450-30B7-48CD-80E7-CE3D949390E2}">
      <dgm:prSet/>
      <dgm:spPr/>
      <dgm:t>
        <a:bodyPr/>
        <a:lstStyle/>
        <a:p>
          <a:r>
            <a:rPr lang="nl-NL"/>
            <a:t>CASE CLOSED?.....</a:t>
          </a:r>
          <a:endParaRPr lang="en-US"/>
        </a:p>
      </dgm:t>
    </dgm:pt>
    <dgm:pt modelId="{DE1B0715-8318-4ADC-855A-CE2391F820F0}" type="parTrans" cxnId="{47B3D6EE-F6D9-4B42-B865-031CBB371417}">
      <dgm:prSet/>
      <dgm:spPr/>
      <dgm:t>
        <a:bodyPr/>
        <a:lstStyle/>
        <a:p>
          <a:endParaRPr lang="en-US"/>
        </a:p>
      </dgm:t>
    </dgm:pt>
    <dgm:pt modelId="{D333ECC7-F3AB-4DC2-8EC7-978D230E28A1}" type="sibTrans" cxnId="{47B3D6EE-F6D9-4B42-B865-031CBB371417}">
      <dgm:prSet/>
      <dgm:spPr/>
      <dgm:t>
        <a:bodyPr/>
        <a:lstStyle/>
        <a:p>
          <a:endParaRPr lang="en-US"/>
        </a:p>
      </dgm:t>
    </dgm:pt>
    <dgm:pt modelId="{3A0CF41A-AC3D-4B6B-B03F-6647C5D4BB19}" type="pres">
      <dgm:prSet presAssocID="{D903BC18-3AEE-4957-B620-3E1283278656}" presName="root" presStyleCnt="0">
        <dgm:presLayoutVars>
          <dgm:dir/>
          <dgm:resizeHandles val="exact"/>
        </dgm:presLayoutVars>
      </dgm:prSet>
      <dgm:spPr/>
    </dgm:pt>
    <dgm:pt modelId="{243F98AA-9E1C-4759-885A-F3B90AD80B78}" type="pres">
      <dgm:prSet presAssocID="{8C7BAEBD-7F2F-4A8B-8590-304C41AAF539}" presName="compNode" presStyleCnt="0"/>
      <dgm:spPr/>
    </dgm:pt>
    <dgm:pt modelId="{5DE5100C-CB24-4847-83C9-EF8A5910CAE0}" type="pres">
      <dgm:prSet presAssocID="{8C7BAEBD-7F2F-4A8B-8590-304C41AAF539}" presName="bgRect" presStyleLbl="bgShp" presStyleIdx="0" presStyleCnt="6"/>
      <dgm:spPr/>
    </dgm:pt>
    <dgm:pt modelId="{8753F6C6-16F0-4C8B-9B4D-34DD573F564F}" type="pres">
      <dgm:prSet presAssocID="{8C7BAEBD-7F2F-4A8B-8590-304C41AAF53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loot"/>
        </a:ext>
      </dgm:extLst>
    </dgm:pt>
    <dgm:pt modelId="{A963BECD-54DC-465E-86B4-353175000508}" type="pres">
      <dgm:prSet presAssocID="{8C7BAEBD-7F2F-4A8B-8590-304C41AAF539}" presName="spaceRect" presStyleCnt="0"/>
      <dgm:spPr/>
    </dgm:pt>
    <dgm:pt modelId="{FCD41B66-09A6-4CF7-989B-1EB273A7956D}" type="pres">
      <dgm:prSet presAssocID="{8C7BAEBD-7F2F-4A8B-8590-304C41AAF539}" presName="parTx" presStyleLbl="revTx" presStyleIdx="0" presStyleCnt="6">
        <dgm:presLayoutVars>
          <dgm:chMax val="0"/>
          <dgm:chPref val="0"/>
        </dgm:presLayoutVars>
      </dgm:prSet>
      <dgm:spPr/>
    </dgm:pt>
    <dgm:pt modelId="{8DC9C90E-D393-4A96-9F89-ABEDCC5FE48B}" type="pres">
      <dgm:prSet presAssocID="{FE0755E7-715C-49BC-8BAD-E83ADB49617D}" presName="sibTrans" presStyleCnt="0"/>
      <dgm:spPr/>
    </dgm:pt>
    <dgm:pt modelId="{D07BB9E1-C8C7-4AB2-A430-F3339D008F81}" type="pres">
      <dgm:prSet presAssocID="{17006169-7EAC-4DC6-9031-5D72109468C7}" presName="compNode" presStyleCnt="0"/>
      <dgm:spPr/>
    </dgm:pt>
    <dgm:pt modelId="{6032F8EA-6A7F-4C7C-863A-CB4E38FADBC4}" type="pres">
      <dgm:prSet presAssocID="{17006169-7EAC-4DC6-9031-5D72109468C7}" presName="bgRect" presStyleLbl="bgShp" presStyleIdx="1" presStyleCnt="6"/>
      <dgm:spPr/>
    </dgm:pt>
    <dgm:pt modelId="{FAB48121-A2F7-4B26-8737-68BD278FC96A}" type="pres">
      <dgm:prSet presAssocID="{17006169-7EAC-4DC6-9031-5D72109468C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ts"/>
        </a:ext>
      </dgm:extLst>
    </dgm:pt>
    <dgm:pt modelId="{69F1BC70-114C-4BC4-B6E6-3609AEE65A21}" type="pres">
      <dgm:prSet presAssocID="{17006169-7EAC-4DC6-9031-5D72109468C7}" presName="spaceRect" presStyleCnt="0"/>
      <dgm:spPr/>
    </dgm:pt>
    <dgm:pt modelId="{510B03AF-0C96-42F9-BEDB-B665A7C1BED3}" type="pres">
      <dgm:prSet presAssocID="{17006169-7EAC-4DC6-9031-5D72109468C7}" presName="parTx" presStyleLbl="revTx" presStyleIdx="1" presStyleCnt="6">
        <dgm:presLayoutVars>
          <dgm:chMax val="0"/>
          <dgm:chPref val="0"/>
        </dgm:presLayoutVars>
      </dgm:prSet>
      <dgm:spPr/>
    </dgm:pt>
    <dgm:pt modelId="{ABFFEA0E-F1D3-4E34-964F-61D7EE1EB1BE}" type="pres">
      <dgm:prSet presAssocID="{9CD4ED1A-C8D9-4DC7-BD05-3C74E53BC5E2}" presName="sibTrans" presStyleCnt="0"/>
      <dgm:spPr/>
    </dgm:pt>
    <dgm:pt modelId="{5CB47016-17C7-404C-A97A-290F9BA13926}" type="pres">
      <dgm:prSet presAssocID="{27991722-FE67-4C86-B30C-90914CCE00BA}" presName="compNode" presStyleCnt="0"/>
      <dgm:spPr/>
    </dgm:pt>
    <dgm:pt modelId="{9639564A-5AB0-4879-BD38-C0ED6D3B250A}" type="pres">
      <dgm:prSet presAssocID="{27991722-FE67-4C86-B30C-90914CCE00BA}" presName="bgRect" presStyleLbl="bgShp" presStyleIdx="2" presStyleCnt="6"/>
      <dgm:spPr/>
    </dgm:pt>
    <dgm:pt modelId="{90F499FF-A2CF-4F91-914C-724FE7FE2057}" type="pres">
      <dgm:prSet presAssocID="{27991722-FE67-4C86-B30C-90914CCE00B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rt"/>
        </a:ext>
      </dgm:extLst>
    </dgm:pt>
    <dgm:pt modelId="{3F61CE27-4516-403C-B1F6-387E790A2359}" type="pres">
      <dgm:prSet presAssocID="{27991722-FE67-4C86-B30C-90914CCE00BA}" presName="spaceRect" presStyleCnt="0"/>
      <dgm:spPr/>
    </dgm:pt>
    <dgm:pt modelId="{CAF85A48-4306-4DD9-9F1D-9A9F03F83273}" type="pres">
      <dgm:prSet presAssocID="{27991722-FE67-4C86-B30C-90914CCE00BA}" presName="parTx" presStyleLbl="revTx" presStyleIdx="2" presStyleCnt="6">
        <dgm:presLayoutVars>
          <dgm:chMax val="0"/>
          <dgm:chPref val="0"/>
        </dgm:presLayoutVars>
      </dgm:prSet>
      <dgm:spPr/>
    </dgm:pt>
    <dgm:pt modelId="{69ED5110-C1E1-4853-A40B-BAAF62E67609}" type="pres">
      <dgm:prSet presAssocID="{46626F9F-5628-4757-BAE3-5DE33FF9A5EB}" presName="sibTrans" presStyleCnt="0"/>
      <dgm:spPr/>
    </dgm:pt>
    <dgm:pt modelId="{A95C6F97-F5CA-4A12-9CD0-29B7B29D0FA1}" type="pres">
      <dgm:prSet presAssocID="{2A65321A-50B4-43BB-80A1-D871C5DE86F0}" presName="compNode" presStyleCnt="0"/>
      <dgm:spPr/>
    </dgm:pt>
    <dgm:pt modelId="{45E28623-ED8F-47A7-A886-A9DC1D8B7639}" type="pres">
      <dgm:prSet presAssocID="{2A65321A-50B4-43BB-80A1-D871C5DE86F0}" presName="bgRect" presStyleLbl="bgShp" presStyleIdx="3" presStyleCnt="6"/>
      <dgm:spPr/>
    </dgm:pt>
    <dgm:pt modelId="{4F3D6146-691E-4F92-B9A9-E8A30ACC6D38}" type="pres">
      <dgm:prSet presAssocID="{2A65321A-50B4-43BB-80A1-D871C5DE86F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liegtuig"/>
        </a:ext>
      </dgm:extLst>
    </dgm:pt>
    <dgm:pt modelId="{99439713-73E1-4E4B-A9A6-7D2AB463D08F}" type="pres">
      <dgm:prSet presAssocID="{2A65321A-50B4-43BB-80A1-D871C5DE86F0}" presName="spaceRect" presStyleCnt="0"/>
      <dgm:spPr/>
    </dgm:pt>
    <dgm:pt modelId="{571A3989-DD64-47C3-AF54-28B6F6D1F826}" type="pres">
      <dgm:prSet presAssocID="{2A65321A-50B4-43BB-80A1-D871C5DE86F0}" presName="parTx" presStyleLbl="revTx" presStyleIdx="3" presStyleCnt="6">
        <dgm:presLayoutVars>
          <dgm:chMax val="0"/>
          <dgm:chPref val="0"/>
        </dgm:presLayoutVars>
      </dgm:prSet>
      <dgm:spPr/>
    </dgm:pt>
    <dgm:pt modelId="{2F080ACA-4F58-42A8-AC68-9E71E7C5884D}" type="pres">
      <dgm:prSet presAssocID="{75F92EAC-B0E8-4050-8492-9DB43B721906}" presName="sibTrans" presStyleCnt="0"/>
      <dgm:spPr/>
    </dgm:pt>
    <dgm:pt modelId="{43A61179-2B5F-464A-986F-900D6E010CEF}" type="pres">
      <dgm:prSet presAssocID="{8C7A84AE-E913-41B2-A730-FD6219DA5252}" presName="compNode" presStyleCnt="0"/>
      <dgm:spPr/>
    </dgm:pt>
    <dgm:pt modelId="{3497EFC9-B1BC-4EF4-AF7B-9B045925C370}" type="pres">
      <dgm:prSet presAssocID="{8C7A84AE-E913-41B2-A730-FD6219DA5252}" presName="bgRect" presStyleLbl="bgShp" presStyleIdx="4" presStyleCnt="6"/>
      <dgm:spPr/>
    </dgm:pt>
    <dgm:pt modelId="{796C3911-EE2F-424C-9F61-4D1FDD2E1242}" type="pres">
      <dgm:prSet presAssocID="{8C7A84AE-E913-41B2-A730-FD6219DA525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peed Bump"/>
        </a:ext>
      </dgm:extLst>
    </dgm:pt>
    <dgm:pt modelId="{6ABEB50D-2068-475E-9B13-B4B364E196EF}" type="pres">
      <dgm:prSet presAssocID="{8C7A84AE-E913-41B2-A730-FD6219DA5252}" presName="spaceRect" presStyleCnt="0"/>
      <dgm:spPr/>
    </dgm:pt>
    <dgm:pt modelId="{31F880FC-BF45-4B22-BB56-012358EF643C}" type="pres">
      <dgm:prSet presAssocID="{8C7A84AE-E913-41B2-A730-FD6219DA5252}" presName="parTx" presStyleLbl="revTx" presStyleIdx="4" presStyleCnt="6">
        <dgm:presLayoutVars>
          <dgm:chMax val="0"/>
          <dgm:chPref val="0"/>
        </dgm:presLayoutVars>
      </dgm:prSet>
      <dgm:spPr/>
    </dgm:pt>
    <dgm:pt modelId="{DB7372A9-D7E6-49C1-8DB3-CB9A25336EAA}" type="pres">
      <dgm:prSet presAssocID="{EA5E4329-A436-4147-A560-530C4BAFAF14}" presName="sibTrans" presStyleCnt="0"/>
      <dgm:spPr/>
    </dgm:pt>
    <dgm:pt modelId="{96DF4789-CBC0-408B-BDFF-F6CB09D3BB67}" type="pres">
      <dgm:prSet presAssocID="{693BD450-30B7-48CD-80E7-CE3D949390E2}" presName="compNode" presStyleCnt="0"/>
      <dgm:spPr/>
    </dgm:pt>
    <dgm:pt modelId="{1C144E3B-2B65-4EA8-AB05-97D6E0EE4645}" type="pres">
      <dgm:prSet presAssocID="{693BD450-30B7-48CD-80E7-CE3D949390E2}" presName="bgRect" presStyleLbl="bgShp" presStyleIdx="5" presStyleCnt="6"/>
      <dgm:spPr/>
    </dgm:pt>
    <dgm:pt modelId="{FDB46F9B-F422-4858-8725-9E6D2C85DB9C}" type="pres">
      <dgm:prSet presAssocID="{693BD450-30B7-48CD-80E7-CE3D949390E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lapper board"/>
        </a:ext>
      </dgm:extLst>
    </dgm:pt>
    <dgm:pt modelId="{5ACEA16C-82AF-4556-A2BF-06BD7B9CE551}" type="pres">
      <dgm:prSet presAssocID="{693BD450-30B7-48CD-80E7-CE3D949390E2}" presName="spaceRect" presStyleCnt="0"/>
      <dgm:spPr/>
    </dgm:pt>
    <dgm:pt modelId="{80689A1F-8CA5-46F8-AB13-0B12D9AFCB9D}" type="pres">
      <dgm:prSet presAssocID="{693BD450-30B7-48CD-80E7-CE3D949390E2}" presName="parTx" presStyleLbl="revTx" presStyleIdx="5" presStyleCnt="6">
        <dgm:presLayoutVars>
          <dgm:chMax val="0"/>
          <dgm:chPref val="0"/>
        </dgm:presLayoutVars>
      </dgm:prSet>
      <dgm:spPr/>
    </dgm:pt>
  </dgm:ptLst>
  <dgm:cxnLst>
    <dgm:cxn modelId="{F8824711-C636-4F84-A26E-72538A9D6B91}" type="presOf" srcId="{17006169-7EAC-4DC6-9031-5D72109468C7}" destId="{510B03AF-0C96-42F9-BEDB-B665A7C1BED3}" srcOrd="0" destOrd="0" presId="urn:microsoft.com/office/officeart/2018/2/layout/IconVerticalSolidList"/>
    <dgm:cxn modelId="{A6098E2C-ED73-4BF7-92E4-0C874455F28A}" type="presOf" srcId="{D903BC18-3AEE-4957-B620-3E1283278656}" destId="{3A0CF41A-AC3D-4B6B-B03F-6647C5D4BB19}" srcOrd="0" destOrd="0" presId="urn:microsoft.com/office/officeart/2018/2/layout/IconVerticalSolidList"/>
    <dgm:cxn modelId="{FC988B68-7694-4109-809B-148BCBC7DEA8}" type="presOf" srcId="{693BD450-30B7-48CD-80E7-CE3D949390E2}" destId="{80689A1F-8CA5-46F8-AB13-0B12D9AFCB9D}" srcOrd="0" destOrd="0" presId="urn:microsoft.com/office/officeart/2018/2/layout/IconVerticalSolidList"/>
    <dgm:cxn modelId="{99B49670-0F99-4610-97EC-794C38BB18DE}" type="presOf" srcId="{27991722-FE67-4C86-B30C-90914CCE00BA}" destId="{CAF85A48-4306-4DD9-9F1D-9A9F03F83273}" srcOrd="0" destOrd="0" presId="urn:microsoft.com/office/officeart/2018/2/layout/IconVerticalSolidList"/>
    <dgm:cxn modelId="{1CCFF076-0AA9-4B86-BE05-1CEED8A94A80}" srcId="{D903BC18-3AEE-4957-B620-3E1283278656}" destId="{8C7BAEBD-7F2F-4A8B-8590-304C41AAF539}" srcOrd="0" destOrd="0" parTransId="{02EC00EE-BBDF-4EF2-B3DF-43F3D80CB262}" sibTransId="{FE0755E7-715C-49BC-8BAD-E83ADB49617D}"/>
    <dgm:cxn modelId="{0EA073A0-1C43-47C3-8CF2-060B4DE0F565}" type="presOf" srcId="{8C7BAEBD-7F2F-4A8B-8590-304C41AAF539}" destId="{FCD41B66-09A6-4CF7-989B-1EB273A7956D}" srcOrd="0" destOrd="0" presId="urn:microsoft.com/office/officeart/2018/2/layout/IconVerticalSolidList"/>
    <dgm:cxn modelId="{7086A0BF-8DB6-4278-A42B-399C665F7CD9}" type="presOf" srcId="{2A65321A-50B4-43BB-80A1-D871C5DE86F0}" destId="{571A3989-DD64-47C3-AF54-28B6F6D1F826}" srcOrd="0" destOrd="0" presId="urn:microsoft.com/office/officeart/2018/2/layout/IconVerticalSolidList"/>
    <dgm:cxn modelId="{57A530C1-117D-4020-9CDB-3054DD003356}" srcId="{D903BC18-3AEE-4957-B620-3E1283278656}" destId="{2A65321A-50B4-43BB-80A1-D871C5DE86F0}" srcOrd="3" destOrd="0" parTransId="{F48E4F80-945A-4395-832E-98BFA6667140}" sibTransId="{75F92EAC-B0E8-4050-8492-9DB43B721906}"/>
    <dgm:cxn modelId="{044DB3C1-7049-4354-9609-076A67223275}" srcId="{D903BC18-3AEE-4957-B620-3E1283278656}" destId="{27991722-FE67-4C86-B30C-90914CCE00BA}" srcOrd="2" destOrd="0" parTransId="{0F6A903A-508F-4498-92BE-EF41BE134479}" sibTransId="{46626F9F-5628-4757-BAE3-5DE33FF9A5EB}"/>
    <dgm:cxn modelId="{B942BEC8-C317-42AF-A3E8-FBADDDF84073}" type="presOf" srcId="{8C7A84AE-E913-41B2-A730-FD6219DA5252}" destId="{31F880FC-BF45-4B22-BB56-012358EF643C}" srcOrd="0" destOrd="0" presId="urn:microsoft.com/office/officeart/2018/2/layout/IconVerticalSolidList"/>
    <dgm:cxn modelId="{7D4E1AD7-2056-4F65-93B1-3E6474E1FBCE}" srcId="{D903BC18-3AEE-4957-B620-3E1283278656}" destId="{17006169-7EAC-4DC6-9031-5D72109468C7}" srcOrd="1" destOrd="0" parTransId="{BDCF8C14-01C5-42A9-9D3D-4D35A51B16D4}" sibTransId="{9CD4ED1A-C8D9-4DC7-BD05-3C74E53BC5E2}"/>
    <dgm:cxn modelId="{C38077E0-02B6-499B-B06B-D9AE5EA2A811}" srcId="{D903BC18-3AEE-4957-B620-3E1283278656}" destId="{8C7A84AE-E913-41B2-A730-FD6219DA5252}" srcOrd="4" destOrd="0" parTransId="{E66C056C-8302-4A0B-AE99-0D4D17066DB1}" sibTransId="{EA5E4329-A436-4147-A560-530C4BAFAF14}"/>
    <dgm:cxn modelId="{47B3D6EE-F6D9-4B42-B865-031CBB371417}" srcId="{D903BC18-3AEE-4957-B620-3E1283278656}" destId="{693BD450-30B7-48CD-80E7-CE3D949390E2}" srcOrd="5" destOrd="0" parTransId="{DE1B0715-8318-4ADC-855A-CE2391F820F0}" sibTransId="{D333ECC7-F3AB-4DC2-8EC7-978D230E28A1}"/>
    <dgm:cxn modelId="{CDC75F91-D605-4E27-AD2F-41D7D13B8C24}" type="presParOf" srcId="{3A0CF41A-AC3D-4B6B-B03F-6647C5D4BB19}" destId="{243F98AA-9E1C-4759-885A-F3B90AD80B78}" srcOrd="0" destOrd="0" presId="urn:microsoft.com/office/officeart/2018/2/layout/IconVerticalSolidList"/>
    <dgm:cxn modelId="{8E7E0CA1-A0F2-4884-9FA2-6C55A5269D63}" type="presParOf" srcId="{243F98AA-9E1C-4759-885A-F3B90AD80B78}" destId="{5DE5100C-CB24-4847-83C9-EF8A5910CAE0}" srcOrd="0" destOrd="0" presId="urn:microsoft.com/office/officeart/2018/2/layout/IconVerticalSolidList"/>
    <dgm:cxn modelId="{DAE6173A-9447-4C71-B307-1520EC7C674B}" type="presParOf" srcId="{243F98AA-9E1C-4759-885A-F3B90AD80B78}" destId="{8753F6C6-16F0-4C8B-9B4D-34DD573F564F}" srcOrd="1" destOrd="0" presId="urn:microsoft.com/office/officeart/2018/2/layout/IconVerticalSolidList"/>
    <dgm:cxn modelId="{275235FB-6C66-45D7-AE1B-2FC42B407BFC}" type="presParOf" srcId="{243F98AA-9E1C-4759-885A-F3B90AD80B78}" destId="{A963BECD-54DC-465E-86B4-353175000508}" srcOrd="2" destOrd="0" presId="urn:microsoft.com/office/officeart/2018/2/layout/IconVerticalSolidList"/>
    <dgm:cxn modelId="{0DB5C3B2-FFE8-465C-9900-D5CCB077A8D2}" type="presParOf" srcId="{243F98AA-9E1C-4759-885A-F3B90AD80B78}" destId="{FCD41B66-09A6-4CF7-989B-1EB273A7956D}" srcOrd="3" destOrd="0" presId="urn:microsoft.com/office/officeart/2018/2/layout/IconVerticalSolidList"/>
    <dgm:cxn modelId="{919BBC4E-960E-410D-9959-FADD530C3651}" type="presParOf" srcId="{3A0CF41A-AC3D-4B6B-B03F-6647C5D4BB19}" destId="{8DC9C90E-D393-4A96-9F89-ABEDCC5FE48B}" srcOrd="1" destOrd="0" presId="urn:microsoft.com/office/officeart/2018/2/layout/IconVerticalSolidList"/>
    <dgm:cxn modelId="{7EAB5027-45D8-4F02-A52D-54FB23C20D09}" type="presParOf" srcId="{3A0CF41A-AC3D-4B6B-B03F-6647C5D4BB19}" destId="{D07BB9E1-C8C7-4AB2-A430-F3339D008F81}" srcOrd="2" destOrd="0" presId="urn:microsoft.com/office/officeart/2018/2/layout/IconVerticalSolidList"/>
    <dgm:cxn modelId="{887C4D4E-1A58-4318-A381-6E378D099A52}" type="presParOf" srcId="{D07BB9E1-C8C7-4AB2-A430-F3339D008F81}" destId="{6032F8EA-6A7F-4C7C-863A-CB4E38FADBC4}" srcOrd="0" destOrd="0" presId="urn:microsoft.com/office/officeart/2018/2/layout/IconVerticalSolidList"/>
    <dgm:cxn modelId="{F72DF3BD-9594-41D6-A705-78F4742FA79B}" type="presParOf" srcId="{D07BB9E1-C8C7-4AB2-A430-F3339D008F81}" destId="{FAB48121-A2F7-4B26-8737-68BD278FC96A}" srcOrd="1" destOrd="0" presId="urn:microsoft.com/office/officeart/2018/2/layout/IconVerticalSolidList"/>
    <dgm:cxn modelId="{13EAF7DA-7256-4C28-BF63-29B0808AEEED}" type="presParOf" srcId="{D07BB9E1-C8C7-4AB2-A430-F3339D008F81}" destId="{69F1BC70-114C-4BC4-B6E6-3609AEE65A21}" srcOrd="2" destOrd="0" presId="urn:microsoft.com/office/officeart/2018/2/layout/IconVerticalSolidList"/>
    <dgm:cxn modelId="{B15DA27C-E12F-49C9-BE45-E96460D3D680}" type="presParOf" srcId="{D07BB9E1-C8C7-4AB2-A430-F3339D008F81}" destId="{510B03AF-0C96-42F9-BEDB-B665A7C1BED3}" srcOrd="3" destOrd="0" presId="urn:microsoft.com/office/officeart/2018/2/layout/IconVerticalSolidList"/>
    <dgm:cxn modelId="{9A6F963C-FE85-4730-8A2B-B2E203192C38}" type="presParOf" srcId="{3A0CF41A-AC3D-4B6B-B03F-6647C5D4BB19}" destId="{ABFFEA0E-F1D3-4E34-964F-61D7EE1EB1BE}" srcOrd="3" destOrd="0" presId="urn:microsoft.com/office/officeart/2018/2/layout/IconVerticalSolidList"/>
    <dgm:cxn modelId="{CBD0776C-E37C-42A8-AB27-072D578AF5F3}" type="presParOf" srcId="{3A0CF41A-AC3D-4B6B-B03F-6647C5D4BB19}" destId="{5CB47016-17C7-404C-A97A-290F9BA13926}" srcOrd="4" destOrd="0" presId="urn:microsoft.com/office/officeart/2018/2/layout/IconVerticalSolidList"/>
    <dgm:cxn modelId="{0968127B-A6C4-4D57-8A77-92003E33F0F4}" type="presParOf" srcId="{5CB47016-17C7-404C-A97A-290F9BA13926}" destId="{9639564A-5AB0-4879-BD38-C0ED6D3B250A}" srcOrd="0" destOrd="0" presId="urn:microsoft.com/office/officeart/2018/2/layout/IconVerticalSolidList"/>
    <dgm:cxn modelId="{E097AC84-C7FA-4197-B77B-4D3CE1960CED}" type="presParOf" srcId="{5CB47016-17C7-404C-A97A-290F9BA13926}" destId="{90F499FF-A2CF-4F91-914C-724FE7FE2057}" srcOrd="1" destOrd="0" presId="urn:microsoft.com/office/officeart/2018/2/layout/IconVerticalSolidList"/>
    <dgm:cxn modelId="{A58DB7AA-83B9-4F7C-8F61-ECEBB0384562}" type="presParOf" srcId="{5CB47016-17C7-404C-A97A-290F9BA13926}" destId="{3F61CE27-4516-403C-B1F6-387E790A2359}" srcOrd="2" destOrd="0" presId="urn:microsoft.com/office/officeart/2018/2/layout/IconVerticalSolidList"/>
    <dgm:cxn modelId="{349FD984-0740-4AED-A3A7-13D6A6672D27}" type="presParOf" srcId="{5CB47016-17C7-404C-A97A-290F9BA13926}" destId="{CAF85A48-4306-4DD9-9F1D-9A9F03F83273}" srcOrd="3" destOrd="0" presId="urn:microsoft.com/office/officeart/2018/2/layout/IconVerticalSolidList"/>
    <dgm:cxn modelId="{266D6AAC-5422-4B43-BB94-2208008C9835}" type="presParOf" srcId="{3A0CF41A-AC3D-4B6B-B03F-6647C5D4BB19}" destId="{69ED5110-C1E1-4853-A40B-BAAF62E67609}" srcOrd="5" destOrd="0" presId="urn:microsoft.com/office/officeart/2018/2/layout/IconVerticalSolidList"/>
    <dgm:cxn modelId="{DE9B5798-6CDA-484B-B8B5-F115DD6A74EF}" type="presParOf" srcId="{3A0CF41A-AC3D-4B6B-B03F-6647C5D4BB19}" destId="{A95C6F97-F5CA-4A12-9CD0-29B7B29D0FA1}" srcOrd="6" destOrd="0" presId="urn:microsoft.com/office/officeart/2018/2/layout/IconVerticalSolidList"/>
    <dgm:cxn modelId="{70420221-BB90-4121-904F-5D650EC0019B}" type="presParOf" srcId="{A95C6F97-F5CA-4A12-9CD0-29B7B29D0FA1}" destId="{45E28623-ED8F-47A7-A886-A9DC1D8B7639}" srcOrd="0" destOrd="0" presId="urn:microsoft.com/office/officeart/2018/2/layout/IconVerticalSolidList"/>
    <dgm:cxn modelId="{3CFCA87C-CC3A-42E7-959C-D442D3020C8C}" type="presParOf" srcId="{A95C6F97-F5CA-4A12-9CD0-29B7B29D0FA1}" destId="{4F3D6146-691E-4F92-B9A9-E8A30ACC6D38}" srcOrd="1" destOrd="0" presId="urn:microsoft.com/office/officeart/2018/2/layout/IconVerticalSolidList"/>
    <dgm:cxn modelId="{0F4544C7-0AE6-4CDC-96C4-E538D0DFB777}" type="presParOf" srcId="{A95C6F97-F5CA-4A12-9CD0-29B7B29D0FA1}" destId="{99439713-73E1-4E4B-A9A6-7D2AB463D08F}" srcOrd="2" destOrd="0" presId="urn:microsoft.com/office/officeart/2018/2/layout/IconVerticalSolidList"/>
    <dgm:cxn modelId="{FE13F6EA-0E46-4A0D-A256-F7FF287C33DA}" type="presParOf" srcId="{A95C6F97-F5CA-4A12-9CD0-29B7B29D0FA1}" destId="{571A3989-DD64-47C3-AF54-28B6F6D1F826}" srcOrd="3" destOrd="0" presId="urn:microsoft.com/office/officeart/2018/2/layout/IconVerticalSolidList"/>
    <dgm:cxn modelId="{73BA7CDA-EA33-4508-ACE6-5372C0484C69}" type="presParOf" srcId="{3A0CF41A-AC3D-4B6B-B03F-6647C5D4BB19}" destId="{2F080ACA-4F58-42A8-AC68-9E71E7C5884D}" srcOrd="7" destOrd="0" presId="urn:microsoft.com/office/officeart/2018/2/layout/IconVerticalSolidList"/>
    <dgm:cxn modelId="{42E49E34-9A39-468E-9911-BD3A88D6BBB3}" type="presParOf" srcId="{3A0CF41A-AC3D-4B6B-B03F-6647C5D4BB19}" destId="{43A61179-2B5F-464A-986F-900D6E010CEF}" srcOrd="8" destOrd="0" presId="urn:microsoft.com/office/officeart/2018/2/layout/IconVerticalSolidList"/>
    <dgm:cxn modelId="{E6DC696F-683A-4059-A56A-A6B08A859350}" type="presParOf" srcId="{43A61179-2B5F-464A-986F-900D6E010CEF}" destId="{3497EFC9-B1BC-4EF4-AF7B-9B045925C370}" srcOrd="0" destOrd="0" presId="urn:microsoft.com/office/officeart/2018/2/layout/IconVerticalSolidList"/>
    <dgm:cxn modelId="{135CAD0F-D1FA-418A-A0F6-6170FA828FAA}" type="presParOf" srcId="{43A61179-2B5F-464A-986F-900D6E010CEF}" destId="{796C3911-EE2F-424C-9F61-4D1FDD2E1242}" srcOrd="1" destOrd="0" presId="urn:microsoft.com/office/officeart/2018/2/layout/IconVerticalSolidList"/>
    <dgm:cxn modelId="{AC67F407-10F7-4D99-912F-EA3B87EBF6D0}" type="presParOf" srcId="{43A61179-2B5F-464A-986F-900D6E010CEF}" destId="{6ABEB50D-2068-475E-9B13-B4B364E196EF}" srcOrd="2" destOrd="0" presId="urn:microsoft.com/office/officeart/2018/2/layout/IconVerticalSolidList"/>
    <dgm:cxn modelId="{D23063F7-93F6-4951-89D6-7C6B071C4E0E}" type="presParOf" srcId="{43A61179-2B5F-464A-986F-900D6E010CEF}" destId="{31F880FC-BF45-4B22-BB56-012358EF643C}" srcOrd="3" destOrd="0" presId="urn:microsoft.com/office/officeart/2018/2/layout/IconVerticalSolidList"/>
    <dgm:cxn modelId="{953EB8F8-644D-4FF8-9709-E7A9EFF1D27E}" type="presParOf" srcId="{3A0CF41A-AC3D-4B6B-B03F-6647C5D4BB19}" destId="{DB7372A9-D7E6-49C1-8DB3-CB9A25336EAA}" srcOrd="9" destOrd="0" presId="urn:microsoft.com/office/officeart/2018/2/layout/IconVerticalSolidList"/>
    <dgm:cxn modelId="{DDF75552-DDE3-4133-8484-239EEE427270}" type="presParOf" srcId="{3A0CF41A-AC3D-4B6B-B03F-6647C5D4BB19}" destId="{96DF4789-CBC0-408B-BDFF-F6CB09D3BB67}" srcOrd="10" destOrd="0" presId="urn:microsoft.com/office/officeart/2018/2/layout/IconVerticalSolidList"/>
    <dgm:cxn modelId="{FB6DA019-C75F-463D-9E8B-EA4B3F3D69E0}" type="presParOf" srcId="{96DF4789-CBC0-408B-BDFF-F6CB09D3BB67}" destId="{1C144E3B-2B65-4EA8-AB05-97D6E0EE4645}" srcOrd="0" destOrd="0" presId="urn:microsoft.com/office/officeart/2018/2/layout/IconVerticalSolidList"/>
    <dgm:cxn modelId="{0AA54D2C-8E53-42B9-B325-B160103C8C57}" type="presParOf" srcId="{96DF4789-CBC0-408B-BDFF-F6CB09D3BB67}" destId="{FDB46F9B-F422-4858-8725-9E6D2C85DB9C}" srcOrd="1" destOrd="0" presId="urn:microsoft.com/office/officeart/2018/2/layout/IconVerticalSolidList"/>
    <dgm:cxn modelId="{4EB99E80-4B70-4F5C-9F1A-0B72B4234D22}" type="presParOf" srcId="{96DF4789-CBC0-408B-BDFF-F6CB09D3BB67}" destId="{5ACEA16C-82AF-4556-A2BF-06BD7B9CE551}" srcOrd="2" destOrd="0" presId="urn:microsoft.com/office/officeart/2018/2/layout/IconVerticalSolidList"/>
    <dgm:cxn modelId="{449BE730-8E76-4133-B56F-403F795B579F}" type="presParOf" srcId="{96DF4789-CBC0-408B-BDFF-F6CB09D3BB67}" destId="{80689A1F-8CA5-46F8-AB13-0B12D9AFCB9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B8A61D-D92A-45E0-9138-97D545931A4A}"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3232B188-625E-4622-BEF0-0FD6F437CA98}">
      <dgm:prSet/>
      <dgm:spPr/>
      <dgm:t>
        <a:bodyPr/>
        <a:lstStyle/>
        <a:p>
          <a:r>
            <a:rPr lang="nl-NL"/>
            <a:t>Vermeend verbrand verarmd uranium?</a:t>
          </a:r>
          <a:endParaRPr lang="en-US"/>
        </a:p>
      </dgm:t>
    </dgm:pt>
    <dgm:pt modelId="{B6081D17-EA21-49A8-BD76-007D866A8B91}" type="parTrans" cxnId="{27F5871F-025D-4D35-825D-DAA2A0CA1478}">
      <dgm:prSet/>
      <dgm:spPr/>
      <dgm:t>
        <a:bodyPr/>
        <a:lstStyle/>
        <a:p>
          <a:endParaRPr lang="en-US"/>
        </a:p>
      </dgm:t>
    </dgm:pt>
    <dgm:pt modelId="{17550E6A-CDEF-465E-AF3F-B442C13D97B9}" type="sibTrans" cxnId="{27F5871F-025D-4D35-825D-DAA2A0CA1478}">
      <dgm:prSet/>
      <dgm:spPr/>
      <dgm:t>
        <a:bodyPr/>
        <a:lstStyle/>
        <a:p>
          <a:endParaRPr lang="en-US"/>
        </a:p>
      </dgm:t>
    </dgm:pt>
    <dgm:pt modelId="{65B76C73-046D-419F-8D27-192CFF886D54}">
      <dgm:prSet/>
      <dgm:spPr/>
      <dgm:t>
        <a:bodyPr/>
        <a:lstStyle/>
        <a:p>
          <a:r>
            <a:rPr lang="nl-NL"/>
            <a:t>Lading: specifiek gevaar van lading (DMMP kwam pas in 1998)?</a:t>
          </a:r>
          <a:endParaRPr lang="en-US"/>
        </a:p>
      </dgm:t>
    </dgm:pt>
    <dgm:pt modelId="{5B79EC22-46C2-466E-A837-0778596F47AF}" type="parTrans" cxnId="{2991B0CE-B592-4929-A4A1-96F4001E55C9}">
      <dgm:prSet/>
      <dgm:spPr/>
      <dgm:t>
        <a:bodyPr/>
        <a:lstStyle/>
        <a:p>
          <a:endParaRPr lang="en-US"/>
        </a:p>
      </dgm:t>
    </dgm:pt>
    <dgm:pt modelId="{1FAA8E08-6DC7-426F-90E9-5F9E6F2E0F25}" type="sibTrans" cxnId="{2991B0CE-B592-4929-A4A1-96F4001E55C9}">
      <dgm:prSet/>
      <dgm:spPr/>
      <dgm:t>
        <a:bodyPr/>
        <a:lstStyle/>
        <a:p>
          <a:endParaRPr lang="en-US"/>
        </a:p>
      </dgm:t>
    </dgm:pt>
    <dgm:pt modelId="{EE7C16F1-E6CB-4984-9697-69C6156BC5A6}">
      <dgm:prSet/>
      <dgm:spPr/>
      <dgm:t>
        <a:bodyPr/>
        <a:lstStyle/>
        <a:p>
          <a:r>
            <a:rPr lang="nl-NL"/>
            <a:t>Gezondheidsproblematiek?</a:t>
          </a:r>
          <a:endParaRPr lang="en-US"/>
        </a:p>
      </dgm:t>
    </dgm:pt>
    <dgm:pt modelId="{3158E0A9-39BE-4358-82C1-DAB6B63D887E}" type="parTrans" cxnId="{BCB2B8AB-88B9-4A33-9785-BD302A339CBD}">
      <dgm:prSet/>
      <dgm:spPr/>
      <dgm:t>
        <a:bodyPr/>
        <a:lstStyle/>
        <a:p>
          <a:endParaRPr lang="en-US"/>
        </a:p>
      </dgm:t>
    </dgm:pt>
    <dgm:pt modelId="{58F36AD6-B09D-4030-B9D6-53261D9BA5B4}" type="sibTrans" cxnId="{BCB2B8AB-88B9-4A33-9785-BD302A339CBD}">
      <dgm:prSet/>
      <dgm:spPr/>
      <dgm:t>
        <a:bodyPr/>
        <a:lstStyle/>
        <a:p>
          <a:endParaRPr lang="en-US"/>
        </a:p>
      </dgm:t>
    </dgm:pt>
    <dgm:pt modelId="{857F5464-38DA-40B2-846C-CFE79215D988}">
      <dgm:prSet/>
      <dgm:spPr/>
      <dgm:t>
        <a:bodyPr/>
        <a:lstStyle/>
        <a:p>
          <a:r>
            <a:rPr lang="nl-NL"/>
            <a:t>Ontkenning van derde rondje door de Raad voor de Luchtvaart?</a:t>
          </a:r>
          <a:endParaRPr lang="en-US"/>
        </a:p>
      </dgm:t>
    </dgm:pt>
    <dgm:pt modelId="{EE1D99F4-E675-48AD-BF9E-E118884E80DE}" type="parTrans" cxnId="{5483C061-150F-48E5-8F4E-07E6DBEFC091}">
      <dgm:prSet/>
      <dgm:spPr/>
      <dgm:t>
        <a:bodyPr/>
        <a:lstStyle/>
        <a:p>
          <a:endParaRPr lang="en-US"/>
        </a:p>
      </dgm:t>
    </dgm:pt>
    <dgm:pt modelId="{8AA0F1C4-37C4-45DE-B0DE-B9BB9F0B6568}" type="sibTrans" cxnId="{5483C061-150F-48E5-8F4E-07E6DBEFC091}">
      <dgm:prSet/>
      <dgm:spPr/>
      <dgm:t>
        <a:bodyPr/>
        <a:lstStyle/>
        <a:p>
          <a:endParaRPr lang="en-US"/>
        </a:p>
      </dgm:t>
    </dgm:pt>
    <dgm:pt modelId="{9BF71593-A2E8-4871-A740-335DC68ACC01}">
      <dgm:prSet/>
      <dgm:spPr/>
      <dgm:t>
        <a:bodyPr/>
        <a:lstStyle/>
        <a:p>
          <a:r>
            <a:rPr lang="nl-NL"/>
            <a:t>Mannen in witte pakken?</a:t>
          </a:r>
          <a:endParaRPr lang="en-US"/>
        </a:p>
      </dgm:t>
    </dgm:pt>
    <dgm:pt modelId="{26BDE781-4385-43AF-BCFE-6868BAD1ED4D}" type="parTrans" cxnId="{A2BF7AFB-4ACB-4F59-B01B-49071B80EDC7}">
      <dgm:prSet/>
      <dgm:spPr/>
      <dgm:t>
        <a:bodyPr/>
        <a:lstStyle/>
        <a:p>
          <a:endParaRPr lang="en-US"/>
        </a:p>
      </dgm:t>
    </dgm:pt>
    <dgm:pt modelId="{C87CFE99-A894-48B0-B142-30867EA1D2B1}" type="sibTrans" cxnId="{A2BF7AFB-4ACB-4F59-B01B-49071B80EDC7}">
      <dgm:prSet/>
      <dgm:spPr/>
      <dgm:t>
        <a:bodyPr/>
        <a:lstStyle/>
        <a:p>
          <a:endParaRPr lang="en-US"/>
        </a:p>
      </dgm:t>
    </dgm:pt>
    <dgm:pt modelId="{3ED8D183-E9C6-4D97-8790-AE20CFDEF442}">
      <dgm:prSet/>
      <dgm:spPr/>
      <dgm:t>
        <a:bodyPr/>
        <a:lstStyle/>
        <a:p>
          <a:r>
            <a:rPr lang="nl-NL"/>
            <a:t>Mogelijk vervoer van chemische of nucleaire stoffen die onder een proliferatie verdrag zouden kunnen vallen?</a:t>
          </a:r>
          <a:endParaRPr lang="en-US"/>
        </a:p>
      </dgm:t>
    </dgm:pt>
    <dgm:pt modelId="{8CA8BBA2-2A99-4E19-9D6A-5E55E03B1172}" type="parTrans" cxnId="{20DFE68D-FA80-419C-AF80-BA0720AD1BC7}">
      <dgm:prSet/>
      <dgm:spPr/>
      <dgm:t>
        <a:bodyPr/>
        <a:lstStyle/>
        <a:p>
          <a:endParaRPr lang="en-US"/>
        </a:p>
      </dgm:t>
    </dgm:pt>
    <dgm:pt modelId="{9D47E871-BAFD-420E-9EA9-F6608CA9E1DA}" type="sibTrans" cxnId="{20DFE68D-FA80-419C-AF80-BA0720AD1BC7}">
      <dgm:prSet/>
      <dgm:spPr/>
      <dgm:t>
        <a:bodyPr/>
        <a:lstStyle/>
        <a:p>
          <a:endParaRPr lang="en-US"/>
        </a:p>
      </dgm:t>
    </dgm:pt>
    <dgm:pt modelId="{677D375B-B30A-4C45-86A3-D1C7525EAC1D}">
      <dgm:prSet/>
      <dgm:spPr/>
      <dgm:t>
        <a:bodyPr/>
        <a:lstStyle/>
        <a:p>
          <a:r>
            <a:rPr lang="nl-NL"/>
            <a:t>Frustratie rondom niet gevonden Cockpit Voice Recorder</a:t>
          </a:r>
          <a:endParaRPr lang="en-US"/>
        </a:p>
      </dgm:t>
    </dgm:pt>
    <dgm:pt modelId="{979E4204-8BA2-4117-889D-222054458D3E}" type="parTrans" cxnId="{EC0E93B0-342F-49BA-9949-CAE76F9CEB58}">
      <dgm:prSet/>
      <dgm:spPr/>
      <dgm:t>
        <a:bodyPr/>
        <a:lstStyle/>
        <a:p>
          <a:endParaRPr lang="en-US"/>
        </a:p>
      </dgm:t>
    </dgm:pt>
    <dgm:pt modelId="{5AD5D9E8-027F-4720-9116-6A323227907C}" type="sibTrans" cxnId="{EC0E93B0-342F-49BA-9949-CAE76F9CEB58}">
      <dgm:prSet/>
      <dgm:spPr/>
      <dgm:t>
        <a:bodyPr/>
        <a:lstStyle/>
        <a:p>
          <a:endParaRPr lang="en-US"/>
        </a:p>
      </dgm:t>
    </dgm:pt>
    <dgm:pt modelId="{4221305F-38DD-46C0-BB44-A3E146EF78EA}">
      <dgm:prSet/>
      <dgm:spPr/>
      <dgm:t>
        <a:bodyPr/>
        <a:lstStyle/>
        <a:p>
          <a:r>
            <a:rPr lang="nl-NL" b="1"/>
            <a:t>Als de emotie hoog is doen rationale argumenten en bewijsvoering er eigenlijk niet meer toe</a:t>
          </a:r>
          <a:endParaRPr lang="en-US"/>
        </a:p>
      </dgm:t>
    </dgm:pt>
    <dgm:pt modelId="{C475D5A8-C225-4654-B71F-804C505C3B44}" type="parTrans" cxnId="{B7096A77-30F4-45B5-B7E5-61A6AC919E03}">
      <dgm:prSet/>
      <dgm:spPr/>
      <dgm:t>
        <a:bodyPr/>
        <a:lstStyle/>
        <a:p>
          <a:endParaRPr lang="en-US"/>
        </a:p>
      </dgm:t>
    </dgm:pt>
    <dgm:pt modelId="{E7044B4C-63C8-48A2-8E4E-471768476C14}" type="sibTrans" cxnId="{B7096A77-30F4-45B5-B7E5-61A6AC919E03}">
      <dgm:prSet/>
      <dgm:spPr/>
      <dgm:t>
        <a:bodyPr/>
        <a:lstStyle/>
        <a:p>
          <a:endParaRPr lang="en-US"/>
        </a:p>
      </dgm:t>
    </dgm:pt>
    <dgm:pt modelId="{997850F9-7395-4F3B-BD2C-6EF3B3D43DE6}" type="pres">
      <dgm:prSet presAssocID="{F1B8A61D-D92A-45E0-9138-97D545931A4A}" presName="diagram" presStyleCnt="0">
        <dgm:presLayoutVars>
          <dgm:dir/>
          <dgm:resizeHandles val="exact"/>
        </dgm:presLayoutVars>
      </dgm:prSet>
      <dgm:spPr/>
    </dgm:pt>
    <dgm:pt modelId="{0DE18A1F-7012-4A13-ACA2-FABE452213F8}" type="pres">
      <dgm:prSet presAssocID="{3232B188-625E-4622-BEF0-0FD6F437CA98}" presName="node" presStyleLbl="node1" presStyleIdx="0" presStyleCnt="8">
        <dgm:presLayoutVars>
          <dgm:bulletEnabled val="1"/>
        </dgm:presLayoutVars>
      </dgm:prSet>
      <dgm:spPr/>
    </dgm:pt>
    <dgm:pt modelId="{79CEEB8E-D7ED-485D-8D70-F5DEB6F9CC88}" type="pres">
      <dgm:prSet presAssocID="{17550E6A-CDEF-465E-AF3F-B442C13D97B9}" presName="sibTrans" presStyleCnt="0"/>
      <dgm:spPr/>
    </dgm:pt>
    <dgm:pt modelId="{C24BBACB-AE36-4C2A-AB9C-681F427912AE}" type="pres">
      <dgm:prSet presAssocID="{65B76C73-046D-419F-8D27-192CFF886D54}" presName="node" presStyleLbl="node1" presStyleIdx="1" presStyleCnt="8">
        <dgm:presLayoutVars>
          <dgm:bulletEnabled val="1"/>
        </dgm:presLayoutVars>
      </dgm:prSet>
      <dgm:spPr/>
    </dgm:pt>
    <dgm:pt modelId="{DF320D47-4B7F-492D-8265-6D88370B1506}" type="pres">
      <dgm:prSet presAssocID="{1FAA8E08-6DC7-426F-90E9-5F9E6F2E0F25}" presName="sibTrans" presStyleCnt="0"/>
      <dgm:spPr/>
    </dgm:pt>
    <dgm:pt modelId="{64F97533-1F09-4E92-9035-4D75C6531765}" type="pres">
      <dgm:prSet presAssocID="{EE7C16F1-E6CB-4984-9697-69C6156BC5A6}" presName="node" presStyleLbl="node1" presStyleIdx="2" presStyleCnt="8">
        <dgm:presLayoutVars>
          <dgm:bulletEnabled val="1"/>
        </dgm:presLayoutVars>
      </dgm:prSet>
      <dgm:spPr/>
    </dgm:pt>
    <dgm:pt modelId="{A3BC48D8-959C-4298-8FA1-557C477A750E}" type="pres">
      <dgm:prSet presAssocID="{58F36AD6-B09D-4030-B9D6-53261D9BA5B4}" presName="sibTrans" presStyleCnt="0"/>
      <dgm:spPr/>
    </dgm:pt>
    <dgm:pt modelId="{815C39F0-0EFE-4F1C-B32C-8AEB4B39BE42}" type="pres">
      <dgm:prSet presAssocID="{857F5464-38DA-40B2-846C-CFE79215D988}" presName="node" presStyleLbl="node1" presStyleIdx="3" presStyleCnt="8">
        <dgm:presLayoutVars>
          <dgm:bulletEnabled val="1"/>
        </dgm:presLayoutVars>
      </dgm:prSet>
      <dgm:spPr/>
    </dgm:pt>
    <dgm:pt modelId="{DF47907A-743E-412C-AB26-BA061EE555D3}" type="pres">
      <dgm:prSet presAssocID="{8AA0F1C4-37C4-45DE-B0DE-B9BB9F0B6568}" presName="sibTrans" presStyleCnt="0"/>
      <dgm:spPr/>
    </dgm:pt>
    <dgm:pt modelId="{514C1B17-DE68-4AFC-A0B2-3E4B28A21D2F}" type="pres">
      <dgm:prSet presAssocID="{9BF71593-A2E8-4871-A740-335DC68ACC01}" presName="node" presStyleLbl="node1" presStyleIdx="4" presStyleCnt="8">
        <dgm:presLayoutVars>
          <dgm:bulletEnabled val="1"/>
        </dgm:presLayoutVars>
      </dgm:prSet>
      <dgm:spPr/>
    </dgm:pt>
    <dgm:pt modelId="{3832B26A-392F-4904-8ECA-5FD08DCB006E}" type="pres">
      <dgm:prSet presAssocID="{C87CFE99-A894-48B0-B142-30867EA1D2B1}" presName="sibTrans" presStyleCnt="0"/>
      <dgm:spPr/>
    </dgm:pt>
    <dgm:pt modelId="{1B9DE20E-3C0C-45B9-9682-45ABF271B2B8}" type="pres">
      <dgm:prSet presAssocID="{3ED8D183-E9C6-4D97-8790-AE20CFDEF442}" presName="node" presStyleLbl="node1" presStyleIdx="5" presStyleCnt="8">
        <dgm:presLayoutVars>
          <dgm:bulletEnabled val="1"/>
        </dgm:presLayoutVars>
      </dgm:prSet>
      <dgm:spPr/>
    </dgm:pt>
    <dgm:pt modelId="{45B60AF5-D604-4091-A25F-F48F2E1A3B4A}" type="pres">
      <dgm:prSet presAssocID="{9D47E871-BAFD-420E-9EA9-F6608CA9E1DA}" presName="sibTrans" presStyleCnt="0"/>
      <dgm:spPr/>
    </dgm:pt>
    <dgm:pt modelId="{10FEDF8D-A3A6-416C-83A8-44A5700CBFFE}" type="pres">
      <dgm:prSet presAssocID="{677D375B-B30A-4C45-86A3-D1C7525EAC1D}" presName="node" presStyleLbl="node1" presStyleIdx="6" presStyleCnt="8">
        <dgm:presLayoutVars>
          <dgm:bulletEnabled val="1"/>
        </dgm:presLayoutVars>
      </dgm:prSet>
      <dgm:spPr/>
    </dgm:pt>
    <dgm:pt modelId="{12A824B8-A9E5-49B1-A8BF-7AF853C5E66A}" type="pres">
      <dgm:prSet presAssocID="{5AD5D9E8-027F-4720-9116-6A323227907C}" presName="sibTrans" presStyleCnt="0"/>
      <dgm:spPr/>
    </dgm:pt>
    <dgm:pt modelId="{5B7A2B7F-E0B9-4B84-82CB-59603F5908AE}" type="pres">
      <dgm:prSet presAssocID="{4221305F-38DD-46C0-BB44-A3E146EF78EA}" presName="node" presStyleLbl="node1" presStyleIdx="7" presStyleCnt="8">
        <dgm:presLayoutVars>
          <dgm:bulletEnabled val="1"/>
        </dgm:presLayoutVars>
      </dgm:prSet>
      <dgm:spPr/>
    </dgm:pt>
  </dgm:ptLst>
  <dgm:cxnLst>
    <dgm:cxn modelId="{C92A510E-4910-4F08-BF04-3E52623E0467}" type="presOf" srcId="{3232B188-625E-4622-BEF0-0FD6F437CA98}" destId="{0DE18A1F-7012-4A13-ACA2-FABE452213F8}" srcOrd="0" destOrd="0" presId="urn:microsoft.com/office/officeart/2005/8/layout/default"/>
    <dgm:cxn modelId="{387FB81B-6E32-4FB5-8E88-F6FFFDA50CBF}" type="presOf" srcId="{EE7C16F1-E6CB-4984-9697-69C6156BC5A6}" destId="{64F97533-1F09-4E92-9035-4D75C6531765}" srcOrd="0" destOrd="0" presId="urn:microsoft.com/office/officeart/2005/8/layout/default"/>
    <dgm:cxn modelId="{1E106F1F-56FB-4E21-9D2F-C943EBC362C7}" type="presOf" srcId="{3ED8D183-E9C6-4D97-8790-AE20CFDEF442}" destId="{1B9DE20E-3C0C-45B9-9682-45ABF271B2B8}" srcOrd="0" destOrd="0" presId="urn:microsoft.com/office/officeart/2005/8/layout/default"/>
    <dgm:cxn modelId="{27F5871F-025D-4D35-825D-DAA2A0CA1478}" srcId="{F1B8A61D-D92A-45E0-9138-97D545931A4A}" destId="{3232B188-625E-4622-BEF0-0FD6F437CA98}" srcOrd="0" destOrd="0" parTransId="{B6081D17-EA21-49A8-BD76-007D866A8B91}" sibTransId="{17550E6A-CDEF-465E-AF3F-B442C13D97B9}"/>
    <dgm:cxn modelId="{55A08428-6499-4C5B-B3C8-073F36302BDE}" type="presOf" srcId="{4221305F-38DD-46C0-BB44-A3E146EF78EA}" destId="{5B7A2B7F-E0B9-4B84-82CB-59603F5908AE}" srcOrd="0" destOrd="0" presId="urn:microsoft.com/office/officeart/2005/8/layout/default"/>
    <dgm:cxn modelId="{5483C061-150F-48E5-8F4E-07E6DBEFC091}" srcId="{F1B8A61D-D92A-45E0-9138-97D545931A4A}" destId="{857F5464-38DA-40B2-846C-CFE79215D988}" srcOrd="3" destOrd="0" parTransId="{EE1D99F4-E675-48AD-BF9E-E118884E80DE}" sibTransId="{8AA0F1C4-37C4-45DE-B0DE-B9BB9F0B6568}"/>
    <dgm:cxn modelId="{1CBA0B6C-E97B-4CD7-845E-E60BE990F4B4}" type="presOf" srcId="{9BF71593-A2E8-4871-A740-335DC68ACC01}" destId="{514C1B17-DE68-4AFC-A0B2-3E4B28A21D2F}" srcOrd="0" destOrd="0" presId="urn:microsoft.com/office/officeart/2005/8/layout/default"/>
    <dgm:cxn modelId="{CABA4A4E-2EDE-481C-B80A-3106F2736F10}" type="presOf" srcId="{677D375B-B30A-4C45-86A3-D1C7525EAC1D}" destId="{10FEDF8D-A3A6-416C-83A8-44A5700CBFFE}" srcOrd="0" destOrd="0" presId="urn:microsoft.com/office/officeart/2005/8/layout/default"/>
    <dgm:cxn modelId="{4C937E55-5AF1-40E7-9AF7-8C37C97BCCD0}" type="presOf" srcId="{F1B8A61D-D92A-45E0-9138-97D545931A4A}" destId="{997850F9-7395-4F3B-BD2C-6EF3B3D43DE6}" srcOrd="0" destOrd="0" presId="urn:microsoft.com/office/officeart/2005/8/layout/default"/>
    <dgm:cxn modelId="{B7096A77-30F4-45B5-B7E5-61A6AC919E03}" srcId="{F1B8A61D-D92A-45E0-9138-97D545931A4A}" destId="{4221305F-38DD-46C0-BB44-A3E146EF78EA}" srcOrd="7" destOrd="0" parTransId="{C475D5A8-C225-4654-B71F-804C505C3B44}" sibTransId="{E7044B4C-63C8-48A2-8E4E-471768476C14}"/>
    <dgm:cxn modelId="{703F048C-195F-4D30-8617-E873B96CAFB3}" type="presOf" srcId="{857F5464-38DA-40B2-846C-CFE79215D988}" destId="{815C39F0-0EFE-4F1C-B32C-8AEB4B39BE42}" srcOrd="0" destOrd="0" presId="urn:microsoft.com/office/officeart/2005/8/layout/default"/>
    <dgm:cxn modelId="{20DFE68D-FA80-419C-AF80-BA0720AD1BC7}" srcId="{F1B8A61D-D92A-45E0-9138-97D545931A4A}" destId="{3ED8D183-E9C6-4D97-8790-AE20CFDEF442}" srcOrd="5" destOrd="0" parTransId="{8CA8BBA2-2A99-4E19-9D6A-5E55E03B1172}" sibTransId="{9D47E871-BAFD-420E-9EA9-F6608CA9E1DA}"/>
    <dgm:cxn modelId="{F5232B9D-02F4-4E23-A197-E3193A0026ED}" type="presOf" srcId="{65B76C73-046D-419F-8D27-192CFF886D54}" destId="{C24BBACB-AE36-4C2A-AB9C-681F427912AE}" srcOrd="0" destOrd="0" presId="urn:microsoft.com/office/officeart/2005/8/layout/default"/>
    <dgm:cxn modelId="{BCB2B8AB-88B9-4A33-9785-BD302A339CBD}" srcId="{F1B8A61D-D92A-45E0-9138-97D545931A4A}" destId="{EE7C16F1-E6CB-4984-9697-69C6156BC5A6}" srcOrd="2" destOrd="0" parTransId="{3158E0A9-39BE-4358-82C1-DAB6B63D887E}" sibTransId="{58F36AD6-B09D-4030-B9D6-53261D9BA5B4}"/>
    <dgm:cxn modelId="{EC0E93B0-342F-49BA-9949-CAE76F9CEB58}" srcId="{F1B8A61D-D92A-45E0-9138-97D545931A4A}" destId="{677D375B-B30A-4C45-86A3-D1C7525EAC1D}" srcOrd="6" destOrd="0" parTransId="{979E4204-8BA2-4117-889D-222054458D3E}" sibTransId="{5AD5D9E8-027F-4720-9116-6A323227907C}"/>
    <dgm:cxn modelId="{2991B0CE-B592-4929-A4A1-96F4001E55C9}" srcId="{F1B8A61D-D92A-45E0-9138-97D545931A4A}" destId="{65B76C73-046D-419F-8D27-192CFF886D54}" srcOrd="1" destOrd="0" parTransId="{5B79EC22-46C2-466E-A837-0778596F47AF}" sibTransId="{1FAA8E08-6DC7-426F-90E9-5F9E6F2E0F25}"/>
    <dgm:cxn modelId="{A2BF7AFB-4ACB-4F59-B01B-49071B80EDC7}" srcId="{F1B8A61D-D92A-45E0-9138-97D545931A4A}" destId="{9BF71593-A2E8-4871-A740-335DC68ACC01}" srcOrd="4" destOrd="0" parTransId="{26BDE781-4385-43AF-BCFE-6868BAD1ED4D}" sibTransId="{C87CFE99-A894-48B0-B142-30867EA1D2B1}"/>
    <dgm:cxn modelId="{CCCDE5C6-D820-48C5-9DBD-7556CA58DCE3}" type="presParOf" srcId="{997850F9-7395-4F3B-BD2C-6EF3B3D43DE6}" destId="{0DE18A1F-7012-4A13-ACA2-FABE452213F8}" srcOrd="0" destOrd="0" presId="urn:microsoft.com/office/officeart/2005/8/layout/default"/>
    <dgm:cxn modelId="{6F669640-0D6D-4DF8-A9AD-7327BBE92EAE}" type="presParOf" srcId="{997850F9-7395-4F3B-BD2C-6EF3B3D43DE6}" destId="{79CEEB8E-D7ED-485D-8D70-F5DEB6F9CC88}" srcOrd="1" destOrd="0" presId="urn:microsoft.com/office/officeart/2005/8/layout/default"/>
    <dgm:cxn modelId="{50A9352A-D913-4734-B8F9-A27F966247E0}" type="presParOf" srcId="{997850F9-7395-4F3B-BD2C-6EF3B3D43DE6}" destId="{C24BBACB-AE36-4C2A-AB9C-681F427912AE}" srcOrd="2" destOrd="0" presId="urn:microsoft.com/office/officeart/2005/8/layout/default"/>
    <dgm:cxn modelId="{A752E7D2-3CA1-4F19-90A4-E49545C6475B}" type="presParOf" srcId="{997850F9-7395-4F3B-BD2C-6EF3B3D43DE6}" destId="{DF320D47-4B7F-492D-8265-6D88370B1506}" srcOrd="3" destOrd="0" presId="urn:microsoft.com/office/officeart/2005/8/layout/default"/>
    <dgm:cxn modelId="{0AE1299B-4BFE-4050-95E5-4928FE6186C7}" type="presParOf" srcId="{997850F9-7395-4F3B-BD2C-6EF3B3D43DE6}" destId="{64F97533-1F09-4E92-9035-4D75C6531765}" srcOrd="4" destOrd="0" presId="urn:microsoft.com/office/officeart/2005/8/layout/default"/>
    <dgm:cxn modelId="{274110B4-FE84-4AE8-87EA-A1D7ABA6C7F4}" type="presParOf" srcId="{997850F9-7395-4F3B-BD2C-6EF3B3D43DE6}" destId="{A3BC48D8-959C-4298-8FA1-557C477A750E}" srcOrd="5" destOrd="0" presId="urn:microsoft.com/office/officeart/2005/8/layout/default"/>
    <dgm:cxn modelId="{6EAE8D98-620F-4E0D-AF95-93D0006E95E1}" type="presParOf" srcId="{997850F9-7395-4F3B-BD2C-6EF3B3D43DE6}" destId="{815C39F0-0EFE-4F1C-B32C-8AEB4B39BE42}" srcOrd="6" destOrd="0" presId="urn:microsoft.com/office/officeart/2005/8/layout/default"/>
    <dgm:cxn modelId="{8F5E4476-2AB1-4AD8-BD2C-2FE5BB48F6F6}" type="presParOf" srcId="{997850F9-7395-4F3B-BD2C-6EF3B3D43DE6}" destId="{DF47907A-743E-412C-AB26-BA061EE555D3}" srcOrd="7" destOrd="0" presId="urn:microsoft.com/office/officeart/2005/8/layout/default"/>
    <dgm:cxn modelId="{43822887-12D4-459E-B71B-3E4DFE27D313}" type="presParOf" srcId="{997850F9-7395-4F3B-BD2C-6EF3B3D43DE6}" destId="{514C1B17-DE68-4AFC-A0B2-3E4B28A21D2F}" srcOrd="8" destOrd="0" presId="urn:microsoft.com/office/officeart/2005/8/layout/default"/>
    <dgm:cxn modelId="{AE0E547A-A730-4886-BB6E-40C591152843}" type="presParOf" srcId="{997850F9-7395-4F3B-BD2C-6EF3B3D43DE6}" destId="{3832B26A-392F-4904-8ECA-5FD08DCB006E}" srcOrd="9" destOrd="0" presId="urn:microsoft.com/office/officeart/2005/8/layout/default"/>
    <dgm:cxn modelId="{19B1899A-F4D7-4935-98D7-D519719F6646}" type="presParOf" srcId="{997850F9-7395-4F3B-BD2C-6EF3B3D43DE6}" destId="{1B9DE20E-3C0C-45B9-9682-45ABF271B2B8}" srcOrd="10" destOrd="0" presId="urn:microsoft.com/office/officeart/2005/8/layout/default"/>
    <dgm:cxn modelId="{84826A94-B19D-4DB9-B439-291828D57E87}" type="presParOf" srcId="{997850F9-7395-4F3B-BD2C-6EF3B3D43DE6}" destId="{45B60AF5-D604-4091-A25F-F48F2E1A3B4A}" srcOrd="11" destOrd="0" presId="urn:microsoft.com/office/officeart/2005/8/layout/default"/>
    <dgm:cxn modelId="{32807424-050C-4A47-B0F2-09E6E7C09116}" type="presParOf" srcId="{997850F9-7395-4F3B-BD2C-6EF3B3D43DE6}" destId="{10FEDF8D-A3A6-416C-83A8-44A5700CBFFE}" srcOrd="12" destOrd="0" presId="urn:microsoft.com/office/officeart/2005/8/layout/default"/>
    <dgm:cxn modelId="{0637B3EB-02F6-4B2B-8EA9-5799E38D3D11}" type="presParOf" srcId="{997850F9-7395-4F3B-BD2C-6EF3B3D43DE6}" destId="{12A824B8-A9E5-49B1-A8BF-7AF853C5E66A}" srcOrd="13" destOrd="0" presId="urn:microsoft.com/office/officeart/2005/8/layout/default"/>
    <dgm:cxn modelId="{CC92682C-F863-43DF-B5BA-9A9DE24267A3}" type="presParOf" srcId="{997850F9-7395-4F3B-BD2C-6EF3B3D43DE6}" destId="{5B7A2B7F-E0B9-4B84-82CB-59603F5908AE}"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93D379-1EA3-45F5-A3AA-56C2AE14360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BCA8F02-C8CC-4ED6-9F17-A062A8C72DE5}">
      <dgm:prSet/>
      <dgm:spPr/>
      <dgm:t>
        <a:bodyPr/>
        <a:lstStyle/>
        <a:p>
          <a:r>
            <a:rPr lang="nl-NL"/>
            <a:t>Na 30 jaar nog steeds veel emoties waar media met selectieve info gebruik van maken</a:t>
          </a:r>
          <a:endParaRPr lang="en-US"/>
        </a:p>
      </dgm:t>
    </dgm:pt>
    <dgm:pt modelId="{B6F15CA3-2756-420D-AC51-E9D78290BA74}" type="parTrans" cxnId="{12863492-850A-4688-967D-C88CE63BA290}">
      <dgm:prSet/>
      <dgm:spPr/>
      <dgm:t>
        <a:bodyPr/>
        <a:lstStyle/>
        <a:p>
          <a:endParaRPr lang="en-US"/>
        </a:p>
      </dgm:t>
    </dgm:pt>
    <dgm:pt modelId="{A5257EE2-CFE1-456F-A55A-3B46E543E526}" type="sibTrans" cxnId="{12863492-850A-4688-967D-C88CE63BA290}">
      <dgm:prSet/>
      <dgm:spPr/>
      <dgm:t>
        <a:bodyPr/>
        <a:lstStyle/>
        <a:p>
          <a:endParaRPr lang="en-US"/>
        </a:p>
      </dgm:t>
    </dgm:pt>
    <dgm:pt modelId="{70DCE2FE-DBF6-4535-9448-D3D269BCF19F}">
      <dgm:prSet/>
      <dgm:spPr/>
      <dgm:t>
        <a:bodyPr/>
        <a:lstStyle/>
        <a:p>
          <a:r>
            <a:rPr lang="nl-NL"/>
            <a:t>Vertrouwen is in de luchtvaartsector erg wezenlijk</a:t>
          </a:r>
          <a:endParaRPr lang="en-US"/>
        </a:p>
      </dgm:t>
    </dgm:pt>
    <dgm:pt modelId="{CBE6E463-645C-43A7-A890-1242150C0D32}" type="parTrans" cxnId="{B2AEE87A-EF86-4222-A3B5-CF2FF2C1415E}">
      <dgm:prSet/>
      <dgm:spPr/>
      <dgm:t>
        <a:bodyPr/>
        <a:lstStyle/>
        <a:p>
          <a:endParaRPr lang="en-US"/>
        </a:p>
      </dgm:t>
    </dgm:pt>
    <dgm:pt modelId="{F74E8979-33D7-4A60-AF04-43E6A170F590}" type="sibTrans" cxnId="{B2AEE87A-EF86-4222-A3B5-CF2FF2C1415E}">
      <dgm:prSet/>
      <dgm:spPr/>
      <dgm:t>
        <a:bodyPr/>
        <a:lstStyle/>
        <a:p>
          <a:endParaRPr lang="en-US"/>
        </a:p>
      </dgm:t>
    </dgm:pt>
    <dgm:pt modelId="{A6C4C143-ECE7-46CC-A72F-AED8DC7F816E}">
      <dgm:prSet/>
      <dgm:spPr/>
      <dgm:t>
        <a:bodyPr/>
        <a:lstStyle/>
        <a:p>
          <a:r>
            <a:rPr lang="nl-NL"/>
            <a:t>Media kan feiten verkeerd uitleggen</a:t>
          </a:r>
          <a:endParaRPr lang="en-US"/>
        </a:p>
      </dgm:t>
    </dgm:pt>
    <dgm:pt modelId="{1B9409EC-CA4B-495A-A5FE-0375E28A98F5}" type="parTrans" cxnId="{63F21450-AD21-4D26-8D00-9D01D26B0B7D}">
      <dgm:prSet/>
      <dgm:spPr/>
      <dgm:t>
        <a:bodyPr/>
        <a:lstStyle/>
        <a:p>
          <a:endParaRPr lang="en-US"/>
        </a:p>
      </dgm:t>
    </dgm:pt>
    <dgm:pt modelId="{DB6F6D67-0245-4CCD-B822-27C920E51A73}" type="sibTrans" cxnId="{63F21450-AD21-4D26-8D00-9D01D26B0B7D}">
      <dgm:prSet/>
      <dgm:spPr/>
      <dgm:t>
        <a:bodyPr/>
        <a:lstStyle/>
        <a:p>
          <a:endParaRPr lang="en-US"/>
        </a:p>
      </dgm:t>
    </dgm:pt>
    <dgm:pt modelId="{86971846-7B44-4187-B144-E4A9E0E0D654}">
      <dgm:prSet/>
      <dgm:spPr/>
      <dgm:t>
        <a:bodyPr/>
        <a:lstStyle/>
        <a:p>
          <a:r>
            <a:rPr lang="nl-NL"/>
            <a:t>Vreemde relatie met toeslagenaffaire om onbetrouwbare overheid te benadrukken</a:t>
          </a:r>
          <a:endParaRPr lang="en-US"/>
        </a:p>
      </dgm:t>
    </dgm:pt>
    <dgm:pt modelId="{4BD11609-06AB-4DBD-94B9-D8C6A3ABCE70}" type="parTrans" cxnId="{BB752A30-7B75-4E0F-8723-F050CF50019B}">
      <dgm:prSet/>
      <dgm:spPr/>
      <dgm:t>
        <a:bodyPr/>
        <a:lstStyle/>
        <a:p>
          <a:endParaRPr lang="en-US"/>
        </a:p>
      </dgm:t>
    </dgm:pt>
    <dgm:pt modelId="{72A927CC-C806-4045-8D60-2C5E6602E3CC}" type="sibTrans" cxnId="{BB752A30-7B75-4E0F-8723-F050CF50019B}">
      <dgm:prSet/>
      <dgm:spPr/>
      <dgm:t>
        <a:bodyPr/>
        <a:lstStyle/>
        <a:p>
          <a:endParaRPr lang="en-US"/>
        </a:p>
      </dgm:t>
    </dgm:pt>
    <dgm:pt modelId="{CDEEA6FD-12FF-4693-8389-407A9293BAE8}">
      <dgm:prSet/>
      <dgm:spPr/>
      <dgm:t>
        <a:bodyPr/>
        <a:lstStyle/>
        <a:p>
          <a:r>
            <a:rPr lang="nl-NL"/>
            <a:t>Hoe zit het met de betrouwbaarheid van de media?</a:t>
          </a:r>
          <a:endParaRPr lang="en-US"/>
        </a:p>
      </dgm:t>
    </dgm:pt>
    <dgm:pt modelId="{D474629C-0D2F-4546-B7DA-7964F2094541}" type="parTrans" cxnId="{A2DE9563-93F5-457D-9571-7A0FBB86C3D7}">
      <dgm:prSet/>
      <dgm:spPr/>
      <dgm:t>
        <a:bodyPr/>
        <a:lstStyle/>
        <a:p>
          <a:endParaRPr lang="en-US"/>
        </a:p>
      </dgm:t>
    </dgm:pt>
    <dgm:pt modelId="{0067DDC1-1133-4A2B-BF1C-B1B19590C369}" type="sibTrans" cxnId="{A2DE9563-93F5-457D-9571-7A0FBB86C3D7}">
      <dgm:prSet/>
      <dgm:spPr/>
      <dgm:t>
        <a:bodyPr/>
        <a:lstStyle/>
        <a:p>
          <a:endParaRPr lang="en-US"/>
        </a:p>
      </dgm:t>
    </dgm:pt>
    <dgm:pt modelId="{3F5B6B37-B447-43AF-AFC8-1D73C8B79FDE}">
      <dgm:prSet/>
      <dgm:spPr/>
      <dgm:t>
        <a:bodyPr/>
        <a:lstStyle/>
        <a:p>
          <a:r>
            <a:rPr lang="nl-NL"/>
            <a:t>Persoonlijk geen enkele moeite met het openbaar maken van alle archieven</a:t>
          </a:r>
          <a:endParaRPr lang="en-US"/>
        </a:p>
      </dgm:t>
    </dgm:pt>
    <dgm:pt modelId="{BDBCA071-FC2F-4414-9476-626F2A2AB12D}" type="parTrans" cxnId="{0C36112D-F972-48E1-9B33-4AEA7F2729BB}">
      <dgm:prSet/>
      <dgm:spPr/>
      <dgm:t>
        <a:bodyPr/>
        <a:lstStyle/>
        <a:p>
          <a:endParaRPr lang="en-US"/>
        </a:p>
      </dgm:t>
    </dgm:pt>
    <dgm:pt modelId="{9A020861-20B7-44BE-A76E-EB55D33A8987}" type="sibTrans" cxnId="{0C36112D-F972-48E1-9B33-4AEA7F2729BB}">
      <dgm:prSet/>
      <dgm:spPr/>
      <dgm:t>
        <a:bodyPr/>
        <a:lstStyle/>
        <a:p>
          <a:endParaRPr lang="en-US"/>
        </a:p>
      </dgm:t>
    </dgm:pt>
    <dgm:pt modelId="{BCC5E7FA-C8DA-487F-A521-BB0E8D5DC2F5}" type="pres">
      <dgm:prSet presAssocID="{BE93D379-1EA3-45F5-A3AA-56C2AE143600}" presName="vert0" presStyleCnt="0">
        <dgm:presLayoutVars>
          <dgm:dir/>
          <dgm:animOne val="branch"/>
          <dgm:animLvl val="lvl"/>
        </dgm:presLayoutVars>
      </dgm:prSet>
      <dgm:spPr/>
    </dgm:pt>
    <dgm:pt modelId="{D4B3F4FB-3350-4216-B7DB-B0929C17D76D}" type="pres">
      <dgm:prSet presAssocID="{0BCA8F02-C8CC-4ED6-9F17-A062A8C72DE5}" presName="thickLine" presStyleLbl="alignNode1" presStyleIdx="0" presStyleCnt="6"/>
      <dgm:spPr/>
    </dgm:pt>
    <dgm:pt modelId="{F8FA1E56-6B1C-4054-851B-5B45A4F54D6D}" type="pres">
      <dgm:prSet presAssocID="{0BCA8F02-C8CC-4ED6-9F17-A062A8C72DE5}" presName="horz1" presStyleCnt="0"/>
      <dgm:spPr/>
    </dgm:pt>
    <dgm:pt modelId="{87A2F8C8-AC7E-4D17-8096-A1874E9D27FE}" type="pres">
      <dgm:prSet presAssocID="{0BCA8F02-C8CC-4ED6-9F17-A062A8C72DE5}" presName="tx1" presStyleLbl="revTx" presStyleIdx="0" presStyleCnt="6"/>
      <dgm:spPr/>
    </dgm:pt>
    <dgm:pt modelId="{0AC05604-BC49-41F9-B965-7EB8F44388D4}" type="pres">
      <dgm:prSet presAssocID="{0BCA8F02-C8CC-4ED6-9F17-A062A8C72DE5}" presName="vert1" presStyleCnt="0"/>
      <dgm:spPr/>
    </dgm:pt>
    <dgm:pt modelId="{10AD87BC-DDBC-40D8-99A2-DA60D98D772E}" type="pres">
      <dgm:prSet presAssocID="{70DCE2FE-DBF6-4535-9448-D3D269BCF19F}" presName="thickLine" presStyleLbl="alignNode1" presStyleIdx="1" presStyleCnt="6"/>
      <dgm:spPr/>
    </dgm:pt>
    <dgm:pt modelId="{DF8FA903-579E-44FA-8845-BEFA3F812DD8}" type="pres">
      <dgm:prSet presAssocID="{70DCE2FE-DBF6-4535-9448-D3D269BCF19F}" presName="horz1" presStyleCnt="0"/>
      <dgm:spPr/>
    </dgm:pt>
    <dgm:pt modelId="{B8844EE2-0969-411C-B777-66E6CC94C814}" type="pres">
      <dgm:prSet presAssocID="{70DCE2FE-DBF6-4535-9448-D3D269BCF19F}" presName="tx1" presStyleLbl="revTx" presStyleIdx="1" presStyleCnt="6"/>
      <dgm:spPr/>
    </dgm:pt>
    <dgm:pt modelId="{BCF52929-AAD6-4729-BB6C-E6EE2E17147B}" type="pres">
      <dgm:prSet presAssocID="{70DCE2FE-DBF6-4535-9448-D3D269BCF19F}" presName="vert1" presStyleCnt="0"/>
      <dgm:spPr/>
    </dgm:pt>
    <dgm:pt modelId="{DAAA01BD-B5CD-4A38-89BA-3FDFE42498A7}" type="pres">
      <dgm:prSet presAssocID="{A6C4C143-ECE7-46CC-A72F-AED8DC7F816E}" presName="thickLine" presStyleLbl="alignNode1" presStyleIdx="2" presStyleCnt="6"/>
      <dgm:spPr/>
    </dgm:pt>
    <dgm:pt modelId="{628C56B8-5AD4-45FA-AC44-D22A49A1DC65}" type="pres">
      <dgm:prSet presAssocID="{A6C4C143-ECE7-46CC-A72F-AED8DC7F816E}" presName="horz1" presStyleCnt="0"/>
      <dgm:spPr/>
    </dgm:pt>
    <dgm:pt modelId="{34836EC9-D52A-4D17-99DC-C54CAD8CE8A3}" type="pres">
      <dgm:prSet presAssocID="{A6C4C143-ECE7-46CC-A72F-AED8DC7F816E}" presName="tx1" presStyleLbl="revTx" presStyleIdx="2" presStyleCnt="6"/>
      <dgm:spPr/>
    </dgm:pt>
    <dgm:pt modelId="{0D671D33-3D74-4FAB-AE13-B5B1C7BB10CC}" type="pres">
      <dgm:prSet presAssocID="{A6C4C143-ECE7-46CC-A72F-AED8DC7F816E}" presName="vert1" presStyleCnt="0"/>
      <dgm:spPr/>
    </dgm:pt>
    <dgm:pt modelId="{0774EFE7-E2A5-4AC1-B57B-550D1789AACE}" type="pres">
      <dgm:prSet presAssocID="{86971846-7B44-4187-B144-E4A9E0E0D654}" presName="thickLine" presStyleLbl="alignNode1" presStyleIdx="3" presStyleCnt="6"/>
      <dgm:spPr/>
    </dgm:pt>
    <dgm:pt modelId="{B33A04A9-2812-4283-BDA5-6BA9330E9FC5}" type="pres">
      <dgm:prSet presAssocID="{86971846-7B44-4187-B144-E4A9E0E0D654}" presName="horz1" presStyleCnt="0"/>
      <dgm:spPr/>
    </dgm:pt>
    <dgm:pt modelId="{3D323116-D9BB-4897-82CB-4F346FEC49C1}" type="pres">
      <dgm:prSet presAssocID="{86971846-7B44-4187-B144-E4A9E0E0D654}" presName="tx1" presStyleLbl="revTx" presStyleIdx="3" presStyleCnt="6"/>
      <dgm:spPr/>
    </dgm:pt>
    <dgm:pt modelId="{C6185298-3F6A-4789-8238-ACC835ADC709}" type="pres">
      <dgm:prSet presAssocID="{86971846-7B44-4187-B144-E4A9E0E0D654}" presName="vert1" presStyleCnt="0"/>
      <dgm:spPr/>
    </dgm:pt>
    <dgm:pt modelId="{BCE6C4A0-AF91-4113-80A6-529F5ED0A3A4}" type="pres">
      <dgm:prSet presAssocID="{CDEEA6FD-12FF-4693-8389-407A9293BAE8}" presName="thickLine" presStyleLbl="alignNode1" presStyleIdx="4" presStyleCnt="6"/>
      <dgm:spPr/>
    </dgm:pt>
    <dgm:pt modelId="{108C8964-BBA4-49F0-8E0F-EC80C44019E3}" type="pres">
      <dgm:prSet presAssocID="{CDEEA6FD-12FF-4693-8389-407A9293BAE8}" presName="horz1" presStyleCnt="0"/>
      <dgm:spPr/>
    </dgm:pt>
    <dgm:pt modelId="{587A843B-C294-4AB6-9D5E-3AA4110AC0F5}" type="pres">
      <dgm:prSet presAssocID="{CDEEA6FD-12FF-4693-8389-407A9293BAE8}" presName="tx1" presStyleLbl="revTx" presStyleIdx="4" presStyleCnt="6"/>
      <dgm:spPr/>
    </dgm:pt>
    <dgm:pt modelId="{F8CB017B-1946-4F05-9654-F6DD4B18879F}" type="pres">
      <dgm:prSet presAssocID="{CDEEA6FD-12FF-4693-8389-407A9293BAE8}" presName="vert1" presStyleCnt="0"/>
      <dgm:spPr/>
    </dgm:pt>
    <dgm:pt modelId="{5EC437A9-446C-46F7-B4F1-C6877033735E}" type="pres">
      <dgm:prSet presAssocID="{3F5B6B37-B447-43AF-AFC8-1D73C8B79FDE}" presName="thickLine" presStyleLbl="alignNode1" presStyleIdx="5" presStyleCnt="6"/>
      <dgm:spPr/>
    </dgm:pt>
    <dgm:pt modelId="{5B2973DD-C613-49FE-B341-B85FA5EAF476}" type="pres">
      <dgm:prSet presAssocID="{3F5B6B37-B447-43AF-AFC8-1D73C8B79FDE}" presName="horz1" presStyleCnt="0"/>
      <dgm:spPr/>
    </dgm:pt>
    <dgm:pt modelId="{3544008D-A0FF-4E0A-ADF2-40F95C6DDAC4}" type="pres">
      <dgm:prSet presAssocID="{3F5B6B37-B447-43AF-AFC8-1D73C8B79FDE}" presName="tx1" presStyleLbl="revTx" presStyleIdx="5" presStyleCnt="6"/>
      <dgm:spPr/>
    </dgm:pt>
    <dgm:pt modelId="{09D3011D-B418-4723-BCE1-2ECD1FDD0899}" type="pres">
      <dgm:prSet presAssocID="{3F5B6B37-B447-43AF-AFC8-1D73C8B79FDE}" presName="vert1" presStyleCnt="0"/>
      <dgm:spPr/>
    </dgm:pt>
  </dgm:ptLst>
  <dgm:cxnLst>
    <dgm:cxn modelId="{0C36112D-F972-48E1-9B33-4AEA7F2729BB}" srcId="{BE93D379-1EA3-45F5-A3AA-56C2AE143600}" destId="{3F5B6B37-B447-43AF-AFC8-1D73C8B79FDE}" srcOrd="5" destOrd="0" parTransId="{BDBCA071-FC2F-4414-9476-626F2A2AB12D}" sibTransId="{9A020861-20B7-44BE-A76E-EB55D33A8987}"/>
    <dgm:cxn modelId="{BB752A30-7B75-4E0F-8723-F050CF50019B}" srcId="{BE93D379-1EA3-45F5-A3AA-56C2AE143600}" destId="{86971846-7B44-4187-B144-E4A9E0E0D654}" srcOrd="3" destOrd="0" parTransId="{4BD11609-06AB-4DBD-94B9-D8C6A3ABCE70}" sibTransId="{72A927CC-C806-4045-8D60-2C5E6602E3CC}"/>
    <dgm:cxn modelId="{A2DE9563-93F5-457D-9571-7A0FBB86C3D7}" srcId="{BE93D379-1EA3-45F5-A3AA-56C2AE143600}" destId="{CDEEA6FD-12FF-4693-8389-407A9293BAE8}" srcOrd="4" destOrd="0" parTransId="{D474629C-0D2F-4546-B7DA-7964F2094541}" sibTransId="{0067DDC1-1133-4A2B-BF1C-B1B19590C369}"/>
    <dgm:cxn modelId="{C28F3C6A-0287-4005-A6AB-E74EBAFB0C00}" type="presOf" srcId="{A6C4C143-ECE7-46CC-A72F-AED8DC7F816E}" destId="{34836EC9-D52A-4D17-99DC-C54CAD8CE8A3}" srcOrd="0" destOrd="0" presId="urn:microsoft.com/office/officeart/2008/layout/LinedList"/>
    <dgm:cxn modelId="{8632894B-F1EF-41DD-B937-4E0651D8BFA4}" type="presOf" srcId="{3F5B6B37-B447-43AF-AFC8-1D73C8B79FDE}" destId="{3544008D-A0FF-4E0A-ADF2-40F95C6DDAC4}" srcOrd="0" destOrd="0" presId="urn:microsoft.com/office/officeart/2008/layout/LinedList"/>
    <dgm:cxn modelId="{63F21450-AD21-4D26-8D00-9D01D26B0B7D}" srcId="{BE93D379-1EA3-45F5-A3AA-56C2AE143600}" destId="{A6C4C143-ECE7-46CC-A72F-AED8DC7F816E}" srcOrd="2" destOrd="0" parTransId="{1B9409EC-CA4B-495A-A5FE-0375E28A98F5}" sibTransId="{DB6F6D67-0245-4CCD-B822-27C920E51A73}"/>
    <dgm:cxn modelId="{D7D51153-AA98-48D1-BBC7-A5D547539CB5}" type="presOf" srcId="{CDEEA6FD-12FF-4693-8389-407A9293BAE8}" destId="{587A843B-C294-4AB6-9D5E-3AA4110AC0F5}" srcOrd="0" destOrd="0" presId="urn:microsoft.com/office/officeart/2008/layout/LinedList"/>
    <dgm:cxn modelId="{9FD2DB54-C9C3-4EC7-840F-FE8F9530F83A}" type="presOf" srcId="{0BCA8F02-C8CC-4ED6-9F17-A062A8C72DE5}" destId="{87A2F8C8-AC7E-4D17-8096-A1874E9D27FE}" srcOrd="0" destOrd="0" presId="urn:microsoft.com/office/officeart/2008/layout/LinedList"/>
    <dgm:cxn modelId="{B2AEE87A-EF86-4222-A3B5-CF2FF2C1415E}" srcId="{BE93D379-1EA3-45F5-A3AA-56C2AE143600}" destId="{70DCE2FE-DBF6-4535-9448-D3D269BCF19F}" srcOrd="1" destOrd="0" parTransId="{CBE6E463-645C-43A7-A890-1242150C0D32}" sibTransId="{F74E8979-33D7-4A60-AF04-43E6A170F590}"/>
    <dgm:cxn modelId="{10172C7F-798C-4906-A07B-A6C9CA1680DC}" type="presOf" srcId="{86971846-7B44-4187-B144-E4A9E0E0D654}" destId="{3D323116-D9BB-4897-82CB-4F346FEC49C1}" srcOrd="0" destOrd="0" presId="urn:microsoft.com/office/officeart/2008/layout/LinedList"/>
    <dgm:cxn modelId="{12863492-850A-4688-967D-C88CE63BA290}" srcId="{BE93D379-1EA3-45F5-A3AA-56C2AE143600}" destId="{0BCA8F02-C8CC-4ED6-9F17-A062A8C72DE5}" srcOrd="0" destOrd="0" parTransId="{B6F15CA3-2756-420D-AC51-E9D78290BA74}" sibTransId="{A5257EE2-CFE1-456F-A55A-3B46E543E526}"/>
    <dgm:cxn modelId="{925894A3-FFFD-4E8C-B2BA-DBBEF6CBA637}" type="presOf" srcId="{70DCE2FE-DBF6-4535-9448-D3D269BCF19F}" destId="{B8844EE2-0969-411C-B777-66E6CC94C814}" srcOrd="0" destOrd="0" presId="urn:microsoft.com/office/officeart/2008/layout/LinedList"/>
    <dgm:cxn modelId="{E8460EF9-6199-4B74-9ECE-D880D1B96B43}" type="presOf" srcId="{BE93D379-1EA3-45F5-A3AA-56C2AE143600}" destId="{BCC5E7FA-C8DA-487F-A521-BB0E8D5DC2F5}" srcOrd="0" destOrd="0" presId="urn:microsoft.com/office/officeart/2008/layout/LinedList"/>
    <dgm:cxn modelId="{713304DF-0AA6-4B39-9677-3E98232B8C58}" type="presParOf" srcId="{BCC5E7FA-C8DA-487F-A521-BB0E8D5DC2F5}" destId="{D4B3F4FB-3350-4216-B7DB-B0929C17D76D}" srcOrd="0" destOrd="0" presId="urn:microsoft.com/office/officeart/2008/layout/LinedList"/>
    <dgm:cxn modelId="{22EB127A-F5DD-4B33-877D-3448C823D2F1}" type="presParOf" srcId="{BCC5E7FA-C8DA-487F-A521-BB0E8D5DC2F5}" destId="{F8FA1E56-6B1C-4054-851B-5B45A4F54D6D}" srcOrd="1" destOrd="0" presId="urn:microsoft.com/office/officeart/2008/layout/LinedList"/>
    <dgm:cxn modelId="{6633FC7B-7919-4B2F-8200-BFCA3D3576C2}" type="presParOf" srcId="{F8FA1E56-6B1C-4054-851B-5B45A4F54D6D}" destId="{87A2F8C8-AC7E-4D17-8096-A1874E9D27FE}" srcOrd="0" destOrd="0" presId="urn:microsoft.com/office/officeart/2008/layout/LinedList"/>
    <dgm:cxn modelId="{349842C8-28CB-44FD-924E-E4556CECCD54}" type="presParOf" srcId="{F8FA1E56-6B1C-4054-851B-5B45A4F54D6D}" destId="{0AC05604-BC49-41F9-B965-7EB8F44388D4}" srcOrd="1" destOrd="0" presId="urn:microsoft.com/office/officeart/2008/layout/LinedList"/>
    <dgm:cxn modelId="{6F5C07E8-BD73-45E0-B716-8FB92A274A01}" type="presParOf" srcId="{BCC5E7FA-C8DA-487F-A521-BB0E8D5DC2F5}" destId="{10AD87BC-DDBC-40D8-99A2-DA60D98D772E}" srcOrd="2" destOrd="0" presId="urn:microsoft.com/office/officeart/2008/layout/LinedList"/>
    <dgm:cxn modelId="{BB96B715-BF50-488F-A12D-33C9F1E8983B}" type="presParOf" srcId="{BCC5E7FA-C8DA-487F-A521-BB0E8D5DC2F5}" destId="{DF8FA903-579E-44FA-8845-BEFA3F812DD8}" srcOrd="3" destOrd="0" presId="urn:microsoft.com/office/officeart/2008/layout/LinedList"/>
    <dgm:cxn modelId="{53973A4D-1746-4E55-B1F0-5E9677B65B6A}" type="presParOf" srcId="{DF8FA903-579E-44FA-8845-BEFA3F812DD8}" destId="{B8844EE2-0969-411C-B777-66E6CC94C814}" srcOrd="0" destOrd="0" presId="urn:microsoft.com/office/officeart/2008/layout/LinedList"/>
    <dgm:cxn modelId="{CF634B3B-4FB7-4E03-89EE-46C7917A47C9}" type="presParOf" srcId="{DF8FA903-579E-44FA-8845-BEFA3F812DD8}" destId="{BCF52929-AAD6-4729-BB6C-E6EE2E17147B}" srcOrd="1" destOrd="0" presId="urn:microsoft.com/office/officeart/2008/layout/LinedList"/>
    <dgm:cxn modelId="{24EDBB44-F046-4B7B-B5B5-C1598F27D223}" type="presParOf" srcId="{BCC5E7FA-C8DA-487F-A521-BB0E8D5DC2F5}" destId="{DAAA01BD-B5CD-4A38-89BA-3FDFE42498A7}" srcOrd="4" destOrd="0" presId="urn:microsoft.com/office/officeart/2008/layout/LinedList"/>
    <dgm:cxn modelId="{AC24BDCD-F171-440D-B0B5-D575F8C8C832}" type="presParOf" srcId="{BCC5E7FA-C8DA-487F-A521-BB0E8D5DC2F5}" destId="{628C56B8-5AD4-45FA-AC44-D22A49A1DC65}" srcOrd="5" destOrd="0" presId="urn:microsoft.com/office/officeart/2008/layout/LinedList"/>
    <dgm:cxn modelId="{037E816C-5FDC-450E-92D4-9DB937174091}" type="presParOf" srcId="{628C56B8-5AD4-45FA-AC44-D22A49A1DC65}" destId="{34836EC9-D52A-4D17-99DC-C54CAD8CE8A3}" srcOrd="0" destOrd="0" presId="urn:microsoft.com/office/officeart/2008/layout/LinedList"/>
    <dgm:cxn modelId="{C692110A-D901-4B55-B533-E6F7A63AE1AF}" type="presParOf" srcId="{628C56B8-5AD4-45FA-AC44-D22A49A1DC65}" destId="{0D671D33-3D74-4FAB-AE13-B5B1C7BB10CC}" srcOrd="1" destOrd="0" presId="urn:microsoft.com/office/officeart/2008/layout/LinedList"/>
    <dgm:cxn modelId="{8FA532D6-46A0-44F0-8612-9B247BE53FF1}" type="presParOf" srcId="{BCC5E7FA-C8DA-487F-A521-BB0E8D5DC2F5}" destId="{0774EFE7-E2A5-4AC1-B57B-550D1789AACE}" srcOrd="6" destOrd="0" presId="urn:microsoft.com/office/officeart/2008/layout/LinedList"/>
    <dgm:cxn modelId="{4C0FF0A4-B6E4-4A16-985C-65A1AEEE3141}" type="presParOf" srcId="{BCC5E7FA-C8DA-487F-A521-BB0E8D5DC2F5}" destId="{B33A04A9-2812-4283-BDA5-6BA9330E9FC5}" srcOrd="7" destOrd="0" presId="urn:microsoft.com/office/officeart/2008/layout/LinedList"/>
    <dgm:cxn modelId="{06927000-0AC3-4DA2-BE81-8DF3E2CC7CE3}" type="presParOf" srcId="{B33A04A9-2812-4283-BDA5-6BA9330E9FC5}" destId="{3D323116-D9BB-4897-82CB-4F346FEC49C1}" srcOrd="0" destOrd="0" presId="urn:microsoft.com/office/officeart/2008/layout/LinedList"/>
    <dgm:cxn modelId="{6C824465-FE93-437A-862A-6DAE4F3E2F0D}" type="presParOf" srcId="{B33A04A9-2812-4283-BDA5-6BA9330E9FC5}" destId="{C6185298-3F6A-4789-8238-ACC835ADC709}" srcOrd="1" destOrd="0" presId="urn:microsoft.com/office/officeart/2008/layout/LinedList"/>
    <dgm:cxn modelId="{9A180212-2B01-462E-A019-DFCEE308EFC9}" type="presParOf" srcId="{BCC5E7FA-C8DA-487F-A521-BB0E8D5DC2F5}" destId="{BCE6C4A0-AF91-4113-80A6-529F5ED0A3A4}" srcOrd="8" destOrd="0" presId="urn:microsoft.com/office/officeart/2008/layout/LinedList"/>
    <dgm:cxn modelId="{E5571846-6440-4E6C-AADE-810865B25D18}" type="presParOf" srcId="{BCC5E7FA-C8DA-487F-A521-BB0E8D5DC2F5}" destId="{108C8964-BBA4-49F0-8E0F-EC80C44019E3}" srcOrd="9" destOrd="0" presId="urn:microsoft.com/office/officeart/2008/layout/LinedList"/>
    <dgm:cxn modelId="{DB6635A7-DD66-4114-8103-D9BBF07F7C88}" type="presParOf" srcId="{108C8964-BBA4-49F0-8E0F-EC80C44019E3}" destId="{587A843B-C294-4AB6-9D5E-3AA4110AC0F5}" srcOrd="0" destOrd="0" presId="urn:microsoft.com/office/officeart/2008/layout/LinedList"/>
    <dgm:cxn modelId="{920AF50A-AD26-4771-AED7-555F8C484E3A}" type="presParOf" srcId="{108C8964-BBA4-49F0-8E0F-EC80C44019E3}" destId="{F8CB017B-1946-4F05-9654-F6DD4B18879F}" srcOrd="1" destOrd="0" presId="urn:microsoft.com/office/officeart/2008/layout/LinedList"/>
    <dgm:cxn modelId="{415B65FE-34ED-47A8-BA9E-653BF22F6469}" type="presParOf" srcId="{BCC5E7FA-C8DA-487F-A521-BB0E8D5DC2F5}" destId="{5EC437A9-446C-46F7-B4F1-C6877033735E}" srcOrd="10" destOrd="0" presId="urn:microsoft.com/office/officeart/2008/layout/LinedList"/>
    <dgm:cxn modelId="{A8039277-3147-487B-94E9-407B4F5B294D}" type="presParOf" srcId="{BCC5E7FA-C8DA-487F-A521-BB0E8D5DC2F5}" destId="{5B2973DD-C613-49FE-B341-B85FA5EAF476}" srcOrd="11" destOrd="0" presId="urn:microsoft.com/office/officeart/2008/layout/LinedList"/>
    <dgm:cxn modelId="{7B4C33C4-C684-4254-A3EA-C97D352FD790}" type="presParOf" srcId="{5B2973DD-C613-49FE-B341-B85FA5EAF476}" destId="{3544008D-A0FF-4E0A-ADF2-40F95C6DDAC4}" srcOrd="0" destOrd="0" presId="urn:microsoft.com/office/officeart/2008/layout/LinedList"/>
    <dgm:cxn modelId="{743D71DD-E87F-4563-A778-976A221AB4A0}" type="presParOf" srcId="{5B2973DD-C613-49FE-B341-B85FA5EAF476}" destId="{09D3011D-B418-4723-BCE1-2ECD1FDD089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03BC18-3AEE-4957-B620-3E128327865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C7BAEBD-7F2F-4A8B-8590-304C41AAF539}">
      <dgm:prSet/>
      <dgm:spPr/>
      <dgm:t>
        <a:bodyPr/>
        <a:lstStyle/>
        <a:p>
          <a:pPr>
            <a:lnSpc>
              <a:spcPct val="100000"/>
            </a:lnSpc>
          </a:pPr>
          <a:r>
            <a:rPr lang="nl-NL" dirty="0"/>
            <a:t>Omvang, intensiteit, toonzetting, woordgebruik, invalshoek, context</a:t>
          </a:r>
          <a:endParaRPr lang="en-US" dirty="0"/>
        </a:p>
      </dgm:t>
    </dgm:pt>
    <dgm:pt modelId="{02EC00EE-BBDF-4EF2-B3DF-43F3D80CB262}" type="parTrans" cxnId="{1CCFF076-0AA9-4B86-BE05-1CEED8A94A80}">
      <dgm:prSet/>
      <dgm:spPr/>
      <dgm:t>
        <a:bodyPr/>
        <a:lstStyle/>
        <a:p>
          <a:endParaRPr lang="en-US"/>
        </a:p>
      </dgm:t>
    </dgm:pt>
    <dgm:pt modelId="{FE0755E7-715C-49BC-8BAD-E83ADB49617D}" type="sibTrans" cxnId="{1CCFF076-0AA9-4B86-BE05-1CEED8A94A80}">
      <dgm:prSet/>
      <dgm:spPr/>
      <dgm:t>
        <a:bodyPr/>
        <a:lstStyle/>
        <a:p>
          <a:endParaRPr lang="en-US"/>
        </a:p>
      </dgm:t>
    </dgm:pt>
    <dgm:pt modelId="{17006169-7EAC-4DC6-9031-5D72109468C7}">
      <dgm:prSet/>
      <dgm:spPr/>
      <dgm:t>
        <a:bodyPr/>
        <a:lstStyle/>
        <a:p>
          <a:pPr>
            <a:lnSpc>
              <a:spcPct val="100000"/>
            </a:lnSpc>
          </a:pPr>
          <a:r>
            <a:rPr lang="nl-NL" dirty="0"/>
            <a:t>Uitgebreide media-aandacht, meer verontrusting, reactie overheid</a:t>
          </a:r>
          <a:endParaRPr lang="en-US" dirty="0"/>
        </a:p>
      </dgm:t>
    </dgm:pt>
    <dgm:pt modelId="{BDCF8C14-01C5-42A9-9D3D-4D35A51B16D4}" type="parTrans" cxnId="{7D4E1AD7-2056-4F65-93B1-3E6474E1FBCE}">
      <dgm:prSet/>
      <dgm:spPr/>
      <dgm:t>
        <a:bodyPr/>
        <a:lstStyle/>
        <a:p>
          <a:endParaRPr lang="en-US"/>
        </a:p>
      </dgm:t>
    </dgm:pt>
    <dgm:pt modelId="{9CD4ED1A-C8D9-4DC7-BD05-3C74E53BC5E2}" type="sibTrans" cxnId="{7D4E1AD7-2056-4F65-93B1-3E6474E1FBCE}">
      <dgm:prSet/>
      <dgm:spPr/>
      <dgm:t>
        <a:bodyPr/>
        <a:lstStyle/>
        <a:p>
          <a:endParaRPr lang="en-US"/>
        </a:p>
      </dgm:t>
    </dgm:pt>
    <dgm:pt modelId="{27991722-FE67-4C86-B30C-90914CCE00BA}">
      <dgm:prSet/>
      <dgm:spPr/>
      <dgm:t>
        <a:bodyPr/>
        <a:lstStyle/>
        <a:p>
          <a:pPr>
            <a:lnSpc>
              <a:spcPct val="100000"/>
            </a:lnSpc>
          </a:pPr>
          <a:r>
            <a:rPr lang="nl-NL" dirty="0"/>
            <a:t>….een zichzelf versterkend proces</a:t>
          </a:r>
          <a:endParaRPr lang="en-US" dirty="0"/>
        </a:p>
      </dgm:t>
    </dgm:pt>
    <dgm:pt modelId="{0F6A903A-508F-4498-92BE-EF41BE134479}" type="parTrans" cxnId="{044DB3C1-7049-4354-9609-076A67223275}">
      <dgm:prSet/>
      <dgm:spPr/>
      <dgm:t>
        <a:bodyPr/>
        <a:lstStyle/>
        <a:p>
          <a:endParaRPr lang="en-US"/>
        </a:p>
      </dgm:t>
    </dgm:pt>
    <dgm:pt modelId="{46626F9F-5628-4757-BAE3-5DE33FF9A5EB}" type="sibTrans" cxnId="{044DB3C1-7049-4354-9609-076A67223275}">
      <dgm:prSet/>
      <dgm:spPr/>
      <dgm:t>
        <a:bodyPr/>
        <a:lstStyle/>
        <a:p>
          <a:endParaRPr lang="en-US"/>
        </a:p>
      </dgm:t>
    </dgm:pt>
    <dgm:pt modelId="{2A65321A-50B4-43BB-80A1-D871C5DE86F0}">
      <dgm:prSet/>
      <dgm:spPr/>
      <dgm:t>
        <a:bodyPr/>
        <a:lstStyle/>
        <a:p>
          <a:pPr>
            <a:lnSpc>
              <a:spcPct val="100000"/>
            </a:lnSpc>
          </a:pPr>
          <a:r>
            <a:rPr lang="nl-NL" dirty="0"/>
            <a:t>Verontwaardiging, er moeten koppen rollen, filters vallen weg, nieuwe feiten, </a:t>
          </a:r>
          <a:r>
            <a:rPr lang="nl-NL" dirty="0" err="1"/>
            <a:t>confirmation</a:t>
          </a:r>
          <a:r>
            <a:rPr lang="nl-NL" dirty="0"/>
            <a:t> bias</a:t>
          </a:r>
          <a:endParaRPr lang="en-US" dirty="0"/>
        </a:p>
      </dgm:t>
    </dgm:pt>
    <dgm:pt modelId="{F48E4F80-945A-4395-832E-98BFA6667140}" type="parTrans" cxnId="{57A530C1-117D-4020-9CDB-3054DD003356}">
      <dgm:prSet/>
      <dgm:spPr/>
      <dgm:t>
        <a:bodyPr/>
        <a:lstStyle/>
        <a:p>
          <a:endParaRPr lang="en-US"/>
        </a:p>
      </dgm:t>
    </dgm:pt>
    <dgm:pt modelId="{75F92EAC-B0E8-4050-8492-9DB43B721906}" type="sibTrans" cxnId="{57A530C1-117D-4020-9CDB-3054DD003356}">
      <dgm:prSet/>
      <dgm:spPr/>
      <dgm:t>
        <a:bodyPr/>
        <a:lstStyle/>
        <a:p>
          <a:endParaRPr lang="en-US"/>
        </a:p>
      </dgm:t>
    </dgm:pt>
    <dgm:pt modelId="{8C7A84AE-E913-41B2-A730-FD6219DA5252}">
      <dgm:prSet/>
      <dgm:spPr/>
      <dgm:t>
        <a:bodyPr/>
        <a:lstStyle/>
        <a:p>
          <a:pPr>
            <a:lnSpc>
              <a:spcPct val="100000"/>
            </a:lnSpc>
          </a:pPr>
          <a:r>
            <a:rPr lang="nl-NL" dirty="0"/>
            <a:t>Nadruk op zeldzame afwijkingen (niet alledaagse risico’s)</a:t>
          </a:r>
          <a:endParaRPr lang="en-US" dirty="0"/>
        </a:p>
      </dgm:t>
    </dgm:pt>
    <dgm:pt modelId="{E66C056C-8302-4A0B-AE99-0D4D17066DB1}" type="parTrans" cxnId="{C38077E0-02B6-499B-B06B-D9AE5EA2A811}">
      <dgm:prSet/>
      <dgm:spPr/>
      <dgm:t>
        <a:bodyPr/>
        <a:lstStyle/>
        <a:p>
          <a:endParaRPr lang="en-US"/>
        </a:p>
      </dgm:t>
    </dgm:pt>
    <dgm:pt modelId="{EA5E4329-A436-4147-A560-530C4BAFAF14}" type="sibTrans" cxnId="{C38077E0-02B6-499B-B06B-D9AE5EA2A811}">
      <dgm:prSet/>
      <dgm:spPr/>
      <dgm:t>
        <a:bodyPr/>
        <a:lstStyle/>
        <a:p>
          <a:endParaRPr lang="en-US"/>
        </a:p>
      </dgm:t>
    </dgm:pt>
    <dgm:pt modelId="{693BD450-30B7-48CD-80E7-CE3D949390E2}">
      <dgm:prSet/>
      <dgm:spPr/>
      <dgm:t>
        <a:bodyPr/>
        <a:lstStyle/>
        <a:p>
          <a:pPr>
            <a:lnSpc>
              <a:spcPct val="100000"/>
            </a:lnSpc>
          </a:pPr>
          <a:r>
            <a:rPr lang="nl-NL" dirty="0"/>
            <a:t>Geen nuance maar: angst, woede en verontwaardiging</a:t>
          </a:r>
          <a:endParaRPr lang="en-US" dirty="0"/>
        </a:p>
      </dgm:t>
    </dgm:pt>
    <dgm:pt modelId="{DE1B0715-8318-4ADC-855A-CE2391F820F0}" type="parTrans" cxnId="{47B3D6EE-F6D9-4B42-B865-031CBB371417}">
      <dgm:prSet/>
      <dgm:spPr/>
      <dgm:t>
        <a:bodyPr/>
        <a:lstStyle/>
        <a:p>
          <a:endParaRPr lang="en-US"/>
        </a:p>
      </dgm:t>
    </dgm:pt>
    <dgm:pt modelId="{D333ECC7-F3AB-4DC2-8EC7-978D230E28A1}" type="sibTrans" cxnId="{47B3D6EE-F6D9-4B42-B865-031CBB371417}">
      <dgm:prSet/>
      <dgm:spPr/>
      <dgm:t>
        <a:bodyPr/>
        <a:lstStyle/>
        <a:p>
          <a:endParaRPr lang="en-US"/>
        </a:p>
      </dgm:t>
    </dgm:pt>
    <dgm:pt modelId="{AB11CBA8-A9E5-4BE6-B343-215AADF53546}">
      <dgm:prSet/>
      <dgm:spPr/>
      <dgm:t>
        <a:bodyPr/>
        <a:lstStyle/>
        <a:p>
          <a:pPr>
            <a:lnSpc>
              <a:spcPct val="100000"/>
            </a:lnSpc>
          </a:pPr>
          <a:r>
            <a:rPr lang="en-US" dirty="0"/>
            <a:t>Self-referential </a:t>
          </a:r>
          <a:r>
            <a:rPr lang="en-US" dirty="0" err="1"/>
            <a:t>optreden</a:t>
          </a:r>
          <a:r>
            <a:rPr lang="en-US" dirty="0"/>
            <a:t>: </a:t>
          </a:r>
          <a:r>
            <a:rPr lang="en-US" dirty="0" err="1"/>
            <a:t>berichten</a:t>
          </a:r>
          <a:r>
            <a:rPr lang="en-US" dirty="0"/>
            <a:t> van </a:t>
          </a:r>
          <a:r>
            <a:rPr lang="en-US" dirty="0" err="1"/>
            <a:t>elkaar</a:t>
          </a:r>
          <a:r>
            <a:rPr lang="en-US" dirty="0"/>
            <a:t> </a:t>
          </a:r>
          <a:r>
            <a:rPr lang="en-US" dirty="0" err="1"/>
            <a:t>overnemen</a:t>
          </a:r>
          <a:endParaRPr lang="en-US" dirty="0"/>
        </a:p>
      </dgm:t>
    </dgm:pt>
    <dgm:pt modelId="{F902B18A-BE37-4BF9-B999-2B101F521C03}" type="parTrans" cxnId="{A3FFE0F6-832D-4413-A07A-9349A9A82BA5}">
      <dgm:prSet/>
      <dgm:spPr/>
      <dgm:t>
        <a:bodyPr/>
        <a:lstStyle/>
        <a:p>
          <a:endParaRPr lang="nl-NL"/>
        </a:p>
      </dgm:t>
    </dgm:pt>
    <dgm:pt modelId="{43E09881-1373-44B3-9521-EC06F97EF4D2}" type="sibTrans" cxnId="{A3FFE0F6-832D-4413-A07A-9349A9A82BA5}">
      <dgm:prSet/>
      <dgm:spPr/>
      <dgm:t>
        <a:bodyPr/>
        <a:lstStyle/>
        <a:p>
          <a:endParaRPr lang="nl-NL"/>
        </a:p>
      </dgm:t>
    </dgm:pt>
    <dgm:pt modelId="{3A0CF41A-AC3D-4B6B-B03F-6647C5D4BB19}" type="pres">
      <dgm:prSet presAssocID="{D903BC18-3AEE-4957-B620-3E1283278656}" presName="root" presStyleCnt="0">
        <dgm:presLayoutVars>
          <dgm:dir/>
          <dgm:resizeHandles val="exact"/>
        </dgm:presLayoutVars>
      </dgm:prSet>
      <dgm:spPr/>
    </dgm:pt>
    <dgm:pt modelId="{243F98AA-9E1C-4759-885A-F3B90AD80B78}" type="pres">
      <dgm:prSet presAssocID="{8C7BAEBD-7F2F-4A8B-8590-304C41AAF539}" presName="compNode" presStyleCnt="0"/>
      <dgm:spPr/>
    </dgm:pt>
    <dgm:pt modelId="{5DE5100C-CB24-4847-83C9-EF8A5910CAE0}" type="pres">
      <dgm:prSet presAssocID="{8C7BAEBD-7F2F-4A8B-8590-304C41AAF539}" presName="bgRect" presStyleLbl="bgShp" presStyleIdx="0" presStyleCnt="7"/>
      <dgm:spPr/>
    </dgm:pt>
    <dgm:pt modelId="{8753F6C6-16F0-4C8B-9B4D-34DD573F564F}" type="pres">
      <dgm:prSet presAssocID="{8C7BAEBD-7F2F-4A8B-8590-304C41AAF539}" presName="iconRect" presStyleLbl="node1" presStyleIdx="0" presStyleCnt="7"/>
      <dgm:spPr>
        <a:blipFill>
          <a:blip xmlns:r="http://schemas.openxmlformats.org/officeDocument/2006/relationships">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Piloot"/>
        </a:ext>
      </dgm:extLst>
    </dgm:pt>
    <dgm:pt modelId="{A963BECD-54DC-465E-86B4-353175000508}" type="pres">
      <dgm:prSet presAssocID="{8C7BAEBD-7F2F-4A8B-8590-304C41AAF539}" presName="spaceRect" presStyleCnt="0"/>
      <dgm:spPr/>
    </dgm:pt>
    <dgm:pt modelId="{FCD41B66-09A6-4CF7-989B-1EB273A7956D}" type="pres">
      <dgm:prSet presAssocID="{8C7BAEBD-7F2F-4A8B-8590-304C41AAF539}" presName="parTx" presStyleLbl="revTx" presStyleIdx="0" presStyleCnt="7">
        <dgm:presLayoutVars>
          <dgm:chMax val="0"/>
          <dgm:chPref val="0"/>
        </dgm:presLayoutVars>
      </dgm:prSet>
      <dgm:spPr/>
    </dgm:pt>
    <dgm:pt modelId="{8DC9C90E-D393-4A96-9F89-ABEDCC5FE48B}" type="pres">
      <dgm:prSet presAssocID="{FE0755E7-715C-49BC-8BAD-E83ADB49617D}" presName="sibTrans" presStyleCnt="0"/>
      <dgm:spPr/>
    </dgm:pt>
    <dgm:pt modelId="{D07BB9E1-C8C7-4AB2-A430-F3339D008F81}" type="pres">
      <dgm:prSet presAssocID="{17006169-7EAC-4DC6-9031-5D72109468C7}" presName="compNode" presStyleCnt="0"/>
      <dgm:spPr/>
    </dgm:pt>
    <dgm:pt modelId="{6032F8EA-6A7F-4C7C-863A-CB4E38FADBC4}" type="pres">
      <dgm:prSet presAssocID="{17006169-7EAC-4DC6-9031-5D72109468C7}" presName="bgRect" presStyleLbl="bgShp" presStyleIdx="1" presStyleCnt="7" custLinFactNeighborX="414" custLinFactNeighborY="-1157"/>
      <dgm:spPr/>
    </dgm:pt>
    <dgm:pt modelId="{FAB48121-A2F7-4B26-8737-68BD278FC96A}" type="pres">
      <dgm:prSet presAssocID="{17006169-7EAC-4DC6-9031-5D72109468C7}" presName="iconRect" presStyleLbl="node1" presStyleIdx="1" presStyleCnt="7"/>
      <dgm:spPr>
        <a:blipFill>
          <a:blip xmlns:r="http://schemas.openxmlformats.org/officeDocument/2006/relationships">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Arts"/>
        </a:ext>
      </dgm:extLst>
    </dgm:pt>
    <dgm:pt modelId="{69F1BC70-114C-4BC4-B6E6-3609AEE65A21}" type="pres">
      <dgm:prSet presAssocID="{17006169-7EAC-4DC6-9031-5D72109468C7}" presName="spaceRect" presStyleCnt="0"/>
      <dgm:spPr/>
    </dgm:pt>
    <dgm:pt modelId="{510B03AF-0C96-42F9-BEDB-B665A7C1BED3}" type="pres">
      <dgm:prSet presAssocID="{17006169-7EAC-4DC6-9031-5D72109468C7}" presName="parTx" presStyleLbl="revTx" presStyleIdx="1" presStyleCnt="7">
        <dgm:presLayoutVars>
          <dgm:chMax val="0"/>
          <dgm:chPref val="0"/>
        </dgm:presLayoutVars>
      </dgm:prSet>
      <dgm:spPr/>
    </dgm:pt>
    <dgm:pt modelId="{ABFFEA0E-F1D3-4E34-964F-61D7EE1EB1BE}" type="pres">
      <dgm:prSet presAssocID="{9CD4ED1A-C8D9-4DC7-BD05-3C74E53BC5E2}" presName="sibTrans" presStyleCnt="0"/>
      <dgm:spPr/>
    </dgm:pt>
    <dgm:pt modelId="{5CB47016-17C7-404C-A97A-290F9BA13926}" type="pres">
      <dgm:prSet presAssocID="{27991722-FE67-4C86-B30C-90914CCE00BA}" presName="compNode" presStyleCnt="0"/>
      <dgm:spPr/>
    </dgm:pt>
    <dgm:pt modelId="{9639564A-5AB0-4879-BD38-C0ED6D3B250A}" type="pres">
      <dgm:prSet presAssocID="{27991722-FE67-4C86-B30C-90914CCE00BA}" presName="bgRect" presStyleLbl="bgShp" presStyleIdx="2" presStyleCnt="7"/>
      <dgm:spPr/>
    </dgm:pt>
    <dgm:pt modelId="{90F499FF-A2CF-4F91-914C-724FE7FE2057}" type="pres">
      <dgm:prSet presAssocID="{27991722-FE67-4C86-B30C-90914CCE00BA}" presName="iconRect" presStyleLbl="node1" presStyleIdx="2" presStyleCnt="7"/>
      <dgm:spPr>
        <a:blipFill>
          <a:blip xmlns:r="http://schemas.openxmlformats.org/officeDocument/2006/relationships">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Hart"/>
        </a:ext>
      </dgm:extLst>
    </dgm:pt>
    <dgm:pt modelId="{3F61CE27-4516-403C-B1F6-387E790A2359}" type="pres">
      <dgm:prSet presAssocID="{27991722-FE67-4C86-B30C-90914CCE00BA}" presName="spaceRect" presStyleCnt="0"/>
      <dgm:spPr/>
    </dgm:pt>
    <dgm:pt modelId="{CAF85A48-4306-4DD9-9F1D-9A9F03F83273}" type="pres">
      <dgm:prSet presAssocID="{27991722-FE67-4C86-B30C-90914CCE00BA}" presName="parTx" presStyleLbl="revTx" presStyleIdx="2" presStyleCnt="7">
        <dgm:presLayoutVars>
          <dgm:chMax val="0"/>
          <dgm:chPref val="0"/>
        </dgm:presLayoutVars>
      </dgm:prSet>
      <dgm:spPr/>
    </dgm:pt>
    <dgm:pt modelId="{69ED5110-C1E1-4853-A40B-BAAF62E67609}" type="pres">
      <dgm:prSet presAssocID="{46626F9F-5628-4757-BAE3-5DE33FF9A5EB}" presName="sibTrans" presStyleCnt="0"/>
      <dgm:spPr/>
    </dgm:pt>
    <dgm:pt modelId="{A95C6F97-F5CA-4A12-9CD0-29B7B29D0FA1}" type="pres">
      <dgm:prSet presAssocID="{2A65321A-50B4-43BB-80A1-D871C5DE86F0}" presName="compNode" presStyleCnt="0"/>
      <dgm:spPr/>
    </dgm:pt>
    <dgm:pt modelId="{45E28623-ED8F-47A7-A886-A9DC1D8B7639}" type="pres">
      <dgm:prSet presAssocID="{2A65321A-50B4-43BB-80A1-D871C5DE86F0}" presName="bgRect" presStyleLbl="bgShp" presStyleIdx="3" presStyleCnt="7"/>
      <dgm:spPr/>
    </dgm:pt>
    <dgm:pt modelId="{4F3D6146-691E-4F92-B9A9-E8A30ACC6D38}" type="pres">
      <dgm:prSet presAssocID="{2A65321A-50B4-43BB-80A1-D871C5DE86F0}" presName="iconRect" presStyleLbl="node1" presStyleIdx="3" presStyleCnt="7"/>
      <dgm:spPr>
        <a:blipFill>
          <a:blip xmlns:r="http://schemas.openxmlformats.org/officeDocument/2006/relationships">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Vliegtuig"/>
        </a:ext>
      </dgm:extLst>
    </dgm:pt>
    <dgm:pt modelId="{99439713-73E1-4E4B-A9A6-7D2AB463D08F}" type="pres">
      <dgm:prSet presAssocID="{2A65321A-50B4-43BB-80A1-D871C5DE86F0}" presName="spaceRect" presStyleCnt="0"/>
      <dgm:spPr/>
    </dgm:pt>
    <dgm:pt modelId="{571A3989-DD64-47C3-AF54-28B6F6D1F826}" type="pres">
      <dgm:prSet presAssocID="{2A65321A-50B4-43BB-80A1-D871C5DE86F0}" presName="parTx" presStyleLbl="revTx" presStyleIdx="3" presStyleCnt="7">
        <dgm:presLayoutVars>
          <dgm:chMax val="0"/>
          <dgm:chPref val="0"/>
        </dgm:presLayoutVars>
      </dgm:prSet>
      <dgm:spPr/>
    </dgm:pt>
    <dgm:pt modelId="{2F080ACA-4F58-42A8-AC68-9E71E7C5884D}" type="pres">
      <dgm:prSet presAssocID="{75F92EAC-B0E8-4050-8492-9DB43B721906}" presName="sibTrans" presStyleCnt="0"/>
      <dgm:spPr/>
    </dgm:pt>
    <dgm:pt modelId="{43A61179-2B5F-464A-986F-900D6E010CEF}" type="pres">
      <dgm:prSet presAssocID="{8C7A84AE-E913-41B2-A730-FD6219DA5252}" presName="compNode" presStyleCnt="0"/>
      <dgm:spPr/>
    </dgm:pt>
    <dgm:pt modelId="{3497EFC9-B1BC-4EF4-AF7B-9B045925C370}" type="pres">
      <dgm:prSet presAssocID="{8C7A84AE-E913-41B2-A730-FD6219DA5252}" presName="bgRect" presStyleLbl="bgShp" presStyleIdx="4" presStyleCnt="7" custLinFactNeighborX="1103"/>
      <dgm:spPr/>
    </dgm:pt>
    <dgm:pt modelId="{796C3911-EE2F-424C-9F61-4D1FDD2E1242}" type="pres">
      <dgm:prSet presAssocID="{8C7A84AE-E913-41B2-A730-FD6219DA5252}" presName="iconRect" presStyleLbl="node1" presStyleIdx="4" presStyleCnt="7"/>
      <dgm:spPr>
        <a:blipFill>
          <a:blip xmlns:r="http://schemas.openxmlformats.org/officeDocument/2006/relationships">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Speed Bump"/>
        </a:ext>
      </dgm:extLst>
    </dgm:pt>
    <dgm:pt modelId="{6ABEB50D-2068-475E-9B13-B4B364E196EF}" type="pres">
      <dgm:prSet presAssocID="{8C7A84AE-E913-41B2-A730-FD6219DA5252}" presName="spaceRect" presStyleCnt="0"/>
      <dgm:spPr/>
    </dgm:pt>
    <dgm:pt modelId="{31F880FC-BF45-4B22-BB56-012358EF643C}" type="pres">
      <dgm:prSet presAssocID="{8C7A84AE-E913-41B2-A730-FD6219DA5252}" presName="parTx" presStyleLbl="revTx" presStyleIdx="4" presStyleCnt="7">
        <dgm:presLayoutVars>
          <dgm:chMax val="0"/>
          <dgm:chPref val="0"/>
        </dgm:presLayoutVars>
      </dgm:prSet>
      <dgm:spPr/>
    </dgm:pt>
    <dgm:pt modelId="{DB7372A9-D7E6-49C1-8DB3-CB9A25336EAA}" type="pres">
      <dgm:prSet presAssocID="{EA5E4329-A436-4147-A560-530C4BAFAF14}" presName="sibTrans" presStyleCnt="0"/>
      <dgm:spPr/>
    </dgm:pt>
    <dgm:pt modelId="{96DF4789-CBC0-408B-BDFF-F6CB09D3BB67}" type="pres">
      <dgm:prSet presAssocID="{693BD450-30B7-48CD-80E7-CE3D949390E2}" presName="compNode" presStyleCnt="0"/>
      <dgm:spPr/>
    </dgm:pt>
    <dgm:pt modelId="{1C144E3B-2B65-4EA8-AB05-97D6E0EE4645}" type="pres">
      <dgm:prSet presAssocID="{693BD450-30B7-48CD-80E7-CE3D949390E2}" presName="bgRect" presStyleLbl="bgShp" presStyleIdx="5" presStyleCnt="7"/>
      <dgm:spPr/>
    </dgm:pt>
    <dgm:pt modelId="{FDB46F9B-F422-4858-8725-9E6D2C85DB9C}" type="pres">
      <dgm:prSet presAssocID="{693BD450-30B7-48CD-80E7-CE3D949390E2}" presName="iconRect" presStyleLbl="node1" presStyleIdx="5" presStyleCnt="7"/>
      <dgm:spPr>
        <a:blipFill>
          <a:blip xmlns:r="http://schemas.openxmlformats.org/officeDocument/2006/relationships">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Clapper board"/>
        </a:ext>
      </dgm:extLst>
    </dgm:pt>
    <dgm:pt modelId="{5ACEA16C-82AF-4556-A2BF-06BD7B9CE551}" type="pres">
      <dgm:prSet presAssocID="{693BD450-30B7-48CD-80E7-CE3D949390E2}" presName="spaceRect" presStyleCnt="0"/>
      <dgm:spPr/>
    </dgm:pt>
    <dgm:pt modelId="{80689A1F-8CA5-46F8-AB13-0B12D9AFCB9D}" type="pres">
      <dgm:prSet presAssocID="{693BD450-30B7-48CD-80E7-CE3D949390E2}" presName="parTx" presStyleLbl="revTx" presStyleIdx="5" presStyleCnt="7">
        <dgm:presLayoutVars>
          <dgm:chMax val="0"/>
          <dgm:chPref val="0"/>
        </dgm:presLayoutVars>
      </dgm:prSet>
      <dgm:spPr/>
    </dgm:pt>
    <dgm:pt modelId="{CE82ACB5-8B7A-432D-B5A7-525DBD85E6DA}" type="pres">
      <dgm:prSet presAssocID="{D333ECC7-F3AB-4DC2-8EC7-978D230E28A1}" presName="sibTrans" presStyleCnt="0"/>
      <dgm:spPr/>
    </dgm:pt>
    <dgm:pt modelId="{08498E7D-2776-4666-A278-EC423C6A78C6}" type="pres">
      <dgm:prSet presAssocID="{AB11CBA8-A9E5-4BE6-B343-215AADF53546}" presName="compNode" presStyleCnt="0"/>
      <dgm:spPr/>
    </dgm:pt>
    <dgm:pt modelId="{81DAD814-A3AA-42BC-BD1F-86379687800E}" type="pres">
      <dgm:prSet presAssocID="{AB11CBA8-A9E5-4BE6-B343-215AADF53546}" presName="bgRect" presStyleLbl="bgShp" presStyleIdx="6" presStyleCnt="7"/>
      <dgm:spPr/>
    </dgm:pt>
    <dgm:pt modelId="{C6294A97-D94F-434E-8C49-3C75E261CF45}" type="pres">
      <dgm:prSet presAssocID="{AB11CBA8-A9E5-4BE6-B343-215AADF53546}" presName="iconRect" presStyleLbl="node1" presStyleIdx="6"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3D-bril met effen opvulling"/>
        </a:ext>
      </dgm:extLst>
    </dgm:pt>
    <dgm:pt modelId="{714C6DF7-3AED-42FF-A7B0-826A9EFFD7A1}" type="pres">
      <dgm:prSet presAssocID="{AB11CBA8-A9E5-4BE6-B343-215AADF53546}" presName="spaceRect" presStyleCnt="0"/>
      <dgm:spPr/>
    </dgm:pt>
    <dgm:pt modelId="{D5236FF6-D001-4987-863C-559ED2D0F76D}" type="pres">
      <dgm:prSet presAssocID="{AB11CBA8-A9E5-4BE6-B343-215AADF53546}" presName="parTx" presStyleLbl="revTx" presStyleIdx="6" presStyleCnt="7">
        <dgm:presLayoutVars>
          <dgm:chMax val="0"/>
          <dgm:chPref val="0"/>
        </dgm:presLayoutVars>
      </dgm:prSet>
      <dgm:spPr/>
    </dgm:pt>
  </dgm:ptLst>
  <dgm:cxnLst>
    <dgm:cxn modelId="{F8824711-C636-4F84-A26E-72538A9D6B91}" type="presOf" srcId="{17006169-7EAC-4DC6-9031-5D72109468C7}" destId="{510B03AF-0C96-42F9-BEDB-B665A7C1BED3}" srcOrd="0" destOrd="0" presId="urn:microsoft.com/office/officeart/2018/2/layout/IconVerticalSolidList"/>
    <dgm:cxn modelId="{A6098E2C-ED73-4BF7-92E4-0C874455F28A}" type="presOf" srcId="{D903BC18-3AEE-4957-B620-3E1283278656}" destId="{3A0CF41A-AC3D-4B6B-B03F-6647C5D4BB19}" srcOrd="0" destOrd="0" presId="urn:microsoft.com/office/officeart/2018/2/layout/IconVerticalSolidList"/>
    <dgm:cxn modelId="{5EF6BC42-D6C4-4017-BE09-CF0ED8502A42}" type="presOf" srcId="{AB11CBA8-A9E5-4BE6-B343-215AADF53546}" destId="{D5236FF6-D001-4987-863C-559ED2D0F76D}" srcOrd="0" destOrd="0" presId="urn:microsoft.com/office/officeart/2018/2/layout/IconVerticalSolidList"/>
    <dgm:cxn modelId="{FC988B68-7694-4109-809B-148BCBC7DEA8}" type="presOf" srcId="{693BD450-30B7-48CD-80E7-CE3D949390E2}" destId="{80689A1F-8CA5-46F8-AB13-0B12D9AFCB9D}" srcOrd="0" destOrd="0" presId="urn:microsoft.com/office/officeart/2018/2/layout/IconVerticalSolidList"/>
    <dgm:cxn modelId="{99B49670-0F99-4610-97EC-794C38BB18DE}" type="presOf" srcId="{27991722-FE67-4C86-B30C-90914CCE00BA}" destId="{CAF85A48-4306-4DD9-9F1D-9A9F03F83273}" srcOrd="0" destOrd="0" presId="urn:microsoft.com/office/officeart/2018/2/layout/IconVerticalSolidList"/>
    <dgm:cxn modelId="{1CCFF076-0AA9-4B86-BE05-1CEED8A94A80}" srcId="{D903BC18-3AEE-4957-B620-3E1283278656}" destId="{8C7BAEBD-7F2F-4A8B-8590-304C41AAF539}" srcOrd="0" destOrd="0" parTransId="{02EC00EE-BBDF-4EF2-B3DF-43F3D80CB262}" sibTransId="{FE0755E7-715C-49BC-8BAD-E83ADB49617D}"/>
    <dgm:cxn modelId="{0EA073A0-1C43-47C3-8CF2-060B4DE0F565}" type="presOf" srcId="{8C7BAEBD-7F2F-4A8B-8590-304C41AAF539}" destId="{FCD41B66-09A6-4CF7-989B-1EB273A7956D}" srcOrd="0" destOrd="0" presId="urn:microsoft.com/office/officeart/2018/2/layout/IconVerticalSolidList"/>
    <dgm:cxn modelId="{7086A0BF-8DB6-4278-A42B-399C665F7CD9}" type="presOf" srcId="{2A65321A-50B4-43BB-80A1-D871C5DE86F0}" destId="{571A3989-DD64-47C3-AF54-28B6F6D1F826}" srcOrd="0" destOrd="0" presId="urn:microsoft.com/office/officeart/2018/2/layout/IconVerticalSolidList"/>
    <dgm:cxn modelId="{57A530C1-117D-4020-9CDB-3054DD003356}" srcId="{D903BC18-3AEE-4957-B620-3E1283278656}" destId="{2A65321A-50B4-43BB-80A1-D871C5DE86F0}" srcOrd="3" destOrd="0" parTransId="{F48E4F80-945A-4395-832E-98BFA6667140}" sibTransId="{75F92EAC-B0E8-4050-8492-9DB43B721906}"/>
    <dgm:cxn modelId="{044DB3C1-7049-4354-9609-076A67223275}" srcId="{D903BC18-3AEE-4957-B620-3E1283278656}" destId="{27991722-FE67-4C86-B30C-90914CCE00BA}" srcOrd="2" destOrd="0" parTransId="{0F6A903A-508F-4498-92BE-EF41BE134479}" sibTransId="{46626F9F-5628-4757-BAE3-5DE33FF9A5EB}"/>
    <dgm:cxn modelId="{B942BEC8-C317-42AF-A3E8-FBADDDF84073}" type="presOf" srcId="{8C7A84AE-E913-41B2-A730-FD6219DA5252}" destId="{31F880FC-BF45-4B22-BB56-012358EF643C}" srcOrd="0" destOrd="0" presId="urn:microsoft.com/office/officeart/2018/2/layout/IconVerticalSolidList"/>
    <dgm:cxn modelId="{7D4E1AD7-2056-4F65-93B1-3E6474E1FBCE}" srcId="{D903BC18-3AEE-4957-B620-3E1283278656}" destId="{17006169-7EAC-4DC6-9031-5D72109468C7}" srcOrd="1" destOrd="0" parTransId="{BDCF8C14-01C5-42A9-9D3D-4D35A51B16D4}" sibTransId="{9CD4ED1A-C8D9-4DC7-BD05-3C74E53BC5E2}"/>
    <dgm:cxn modelId="{C38077E0-02B6-499B-B06B-D9AE5EA2A811}" srcId="{D903BC18-3AEE-4957-B620-3E1283278656}" destId="{8C7A84AE-E913-41B2-A730-FD6219DA5252}" srcOrd="4" destOrd="0" parTransId="{E66C056C-8302-4A0B-AE99-0D4D17066DB1}" sibTransId="{EA5E4329-A436-4147-A560-530C4BAFAF14}"/>
    <dgm:cxn modelId="{47B3D6EE-F6D9-4B42-B865-031CBB371417}" srcId="{D903BC18-3AEE-4957-B620-3E1283278656}" destId="{693BD450-30B7-48CD-80E7-CE3D949390E2}" srcOrd="5" destOrd="0" parTransId="{DE1B0715-8318-4ADC-855A-CE2391F820F0}" sibTransId="{D333ECC7-F3AB-4DC2-8EC7-978D230E28A1}"/>
    <dgm:cxn modelId="{A3FFE0F6-832D-4413-A07A-9349A9A82BA5}" srcId="{D903BC18-3AEE-4957-B620-3E1283278656}" destId="{AB11CBA8-A9E5-4BE6-B343-215AADF53546}" srcOrd="6" destOrd="0" parTransId="{F902B18A-BE37-4BF9-B999-2B101F521C03}" sibTransId="{43E09881-1373-44B3-9521-EC06F97EF4D2}"/>
    <dgm:cxn modelId="{CDC75F91-D605-4E27-AD2F-41D7D13B8C24}" type="presParOf" srcId="{3A0CF41A-AC3D-4B6B-B03F-6647C5D4BB19}" destId="{243F98AA-9E1C-4759-885A-F3B90AD80B78}" srcOrd="0" destOrd="0" presId="urn:microsoft.com/office/officeart/2018/2/layout/IconVerticalSolidList"/>
    <dgm:cxn modelId="{8E7E0CA1-A0F2-4884-9FA2-6C55A5269D63}" type="presParOf" srcId="{243F98AA-9E1C-4759-885A-F3B90AD80B78}" destId="{5DE5100C-CB24-4847-83C9-EF8A5910CAE0}" srcOrd="0" destOrd="0" presId="urn:microsoft.com/office/officeart/2018/2/layout/IconVerticalSolidList"/>
    <dgm:cxn modelId="{DAE6173A-9447-4C71-B307-1520EC7C674B}" type="presParOf" srcId="{243F98AA-9E1C-4759-885A-F3B90AD80B78}" destId="{8753F6C6-16F0-4C8B-9B4D-34DD573F564F}" srcOrd="1" destOrd="0" presId="urn:microsoft.com/office/officeart/2018/2/layout/IconVerticalSolidList"/>
    <dgm:cxn modelId="{275235FB-6C66-45D7-AE1B-2FC42B407BFC}" type="presParOf" srcId="{243F98AA-9E1C-4759-885A-F3B90AD80B78}" destId="{A963BECD-54DC-465E-86B4-353175000508}" srcOrd="2" destOrd="0" presId="urn:microsoft.com/office/officeart/2018/2/layout/IconVerticalSolidList"/>
    <dgm:cxn modelId="{0DB5C3B2-FFE8-465C-9900-D5CCB077A8D2}" type="presParOf" srcId="{243F98AA-9E1C-4759-885A-F3B90AD80B78}" destId="{FCD41B66-09A6-4CF7-989B-1EB273A7956D}" srcOrd="3" destOrd="0" presId="urn:microsoft.com/office/officeart/2018/2/layout/IconVerticalSolidList"/>
    <dgm:cxn modelId="{919BBC4E-960E-410D-9959-FADD530C3651}" type="presParOf" srcId="{3A0CF41A-AC3D-4B6B-B03F-6647C5D4BB19}" destId="{8DC9C90E-D393-4A96-9F89-ABEDCC5FE48B}" srcOrd="1" destOrd="0" presId="urn:microsoft.com/office/officeart/2018/2/layout/IconVerticalSolidList"/>
    <dgm:cxn modelId="{7EAB5027-45D8-4F02-A52D-54FB23C20D09}" type="presParOf" srcId="{3A0CF41A-AC3D-4B6B-B03F-6647C5D4BB19}" destId="{D07BB9E1-C8C7-4AB2-A430-F3339D008F81}" srcOrd="2" destOrd="0" presId="urn:microsoft.com/office/officeart/2018/2/layout/IconVerticalSolidList"/>
    <dgm:cxn modelId="{887C4D4E-1A58-4318-A381-6E378D099A52}" type="presParOf" srcId="{D07BB9E1-C8C7-4AB2-A430-F3339D008F81}" destId="{6032F8EA-6A7F-4C7C-863A-CB4E38FADBC4}" srcOrd="0" destOrd="0" presId="urn:microsoft.com/office/officeart/2018/2/layout/IconVerticalSolidList"/>
    <dgm:cxn modelId="{F72DF3BD-9594-41D6-A705-78F4742FA79B}" type="presParOf" srcId="{D07BB9E1-C8C7-4AB2-A430-F3339D008F81}" destId="{FAB48121-A2F7-4B26-8737-68BD278FC96A}" srcOrd="1" destOrd="0" presId="urn:microsoft.com/office/officeart/2018/2/layout/IconVerticalSolidList"/>
    <dgm:cxn modelId="{13EAF7DA-7256-4C28-BF63-29B0808AEEED}" type="presParOf" srcId="{D07BB9E1-C8C7-4AB2-A430-F3339D008F81}" destId="{69F1BC70-114C-4BC4-B6E6-3609AEE65A21}" srcOrd="2" destOrd="0" presId="urn:microsoft.com/office/officeart/2018/2/layout/IconVerticalSolidList"/>
    <dgm:cxn modelId="{B15DA27C-E12F-49C9-BE45-E96460D3D680}" type="presParOf" srcId="{D07BB9E1-C8C7-4AB2-A430-F3339D008F81}" destId="{510B03AF-0C96-42F9-BEDB-B665A7C1BED3}" srcOrd="3" destOrd="0" presId="urn:microsoft.com/office/officeart/2018/2/layout/IconVerticalSolidList"/>
    <dgm:cxn modelId="{9A6F963C-FE85-4730-8A2B-B2E203192C38}" type="presParOf" srcId="{3A0CF41A-AC3D-4B6B-B03F-6647C5D4BB19}" destId="{ABFFEA0E-F1D3-4E34-964F-61D7EE1EB1BE}" srcOrd="3" destOrd="0" presId="urn:microsoft.com/office/officeart/2018/2/layout/IconVerticalSolidList"/>
    <dgm:cxn modelId="{CBD0776C-E37C-42A8-AB27-072D578AF5F3}" type="presParOf" srcId="{3A0CF41A-AC3D-4B6B-B03F-6647C5D4BB19}" destId="{5CB47016-17C7-404C-A97A-290F9BA13926}" srcOrd="4" destOrd="0" presId="urn:microsoft.com/office/officeart/2018/2/layout/IconVerticalSolidList"/>
    <dgm:cxn modelId="{0968127B-A6C4-4D57-8A77-92003E33F0F4}" type="presParOf" srcId="{5CB47016-17C7-404C-A97A-290F9BA13926}" destId="{9639564A-5AB0-4879-BD38-C0ED6D3B250A}" srcOrd="0" destOrd="0" presId="urn:microsoft.com/office/officeart/2018/2/layout/IconVerticalSolidList"/>
    <dgm:cxn modelId="{E097AC84-C7FA-4197-B77B-4D3CE1960CED}" type="presParOf" srcId="{5CB47016-17C7-404C-A97A-290F9BA13926}" destId="{90F499FF-A2CF-4F91-914C-724FE7FE2057}" srcOrd="1" destOrd="0" presId="urn:microsoft.com/office/officeart/2018/2/layout/IconVerticalSolidList"/>
    <dgm:cxn modelId="{A58DB7AA-83B9-4F7C-8F61-ECEBB0384562}" type="presParOf" srcId="{5CB47016-17C7-404C-A97A-290F9BA13926}" destId="{3F61CE27-4516-403C-B1F6-387E790A2359}" srcOrd="2" destOrd="0" presId="urn:microsoft.com/office/officeart/2018/2/layout/IconVerticalSolidList"/>
    <dgm:cxn modelId="{349FD984-0740-4AED-A3A7-13D6A6672D27}" type="presParOf" srcId="{5CB47016-17C7-404C-A97A-290F9BA13926}" destId="{CAF85A48-4306-4DD9-9F1D-9A9F03F83273}" srcOrd="3" destOrd="0" presId="urn:microsoft.com/office/officeart/2018/2/layout/IconVerticalSolidList"/>
    <dgm:cxn modelId="{266D6AAC-5422-4B43-BB94-2208008C9835}" type="presParOf" srcId="{3A0CF41A-AC3D-4B6B-B03F-6647C5D4BB19}" destId="{69ED5110-C1E1-4853-A40B-BAAF62E67609}" srcOrd="5" destOrd="0" presId="urn:microsoft.com/office/officeart/2018/2/layout/IconVerticalSolidList"/>
    <dgm:cxn modelId="{DE9B5798-6CDA-484B-B8B5-F115DD6A74EF}" type="presParOf" srcId="{3A0CF41A-AC3D-4B6B-B03F-6647C5D4BB19}" destId="{A95C6F97-F5CA-4A12-9CD0-29B7B29D0FA1}" srcOrd="6" destOrd="0" presId="urn:microsoft.com/office/officeart/2018/2/layout/IconVerticalSolidList"/>
    <dgm:cxn modelId="{70420221-BB90-4121-904F-5D650EC0019B}" type="presParOf" srcId="{A95C6F97-F5CA-4A12-9CD0-29B7B29D0FA1}" destId="{45E28623-ED8F-47A7-A886-A9DC1D8B7639}" srcOrd="0" destOrd="0" presId="urn:microsoft.com/office/officeart/2018/2/layout/IconVerticalSolidList"/>
    <dgm:cxn modelId="{3CFCA87C-CC3A-42E7-959C-D442D3020C8C}" type="presParOf" srcId="{A95C6F97-F5CA-4A12-9CD0-29B7B29D0FA1}" destId="{4F3D6146-691E-4F92-B9A9-E8A30ACC6D38}" srcOrd="1" destOrd="0" presId="urn:microsoft.com/office/officeart/2018/2/layout/IconVerticalSolidList"/>
    <dgm:cxn modelId="{0F4544C7-0AE6-4CDC-96C4-E538D0DFB777}" type="presParOf" srcId="{A95C6F97-F5CA-4A12-9CD0-29B7B29D0FA1}" destId="{99439713-73E1-4E4B-A9A6-7D2AB463D08F}" srcOrd="2" destOrd="0" presId="urn:microsoft.com/office/officeart/2018/2/layout/IconVerticalSolidList"/>
    <dgm:cxn modelId="{FE13F6EA-0E46-4A0D-A256-F7FF287C33DA}" type="presParOf" srcId="{A95C6F97-F5CA-4A12-9CD0-29B7B29D0FA1}" destId="{571A3989-DD64-47C3-AF54-28B6F6D1F826}" srcOrd="3" destOrd="0" presId="urn:microsoft.com/office/officeart/2018/2/layout/IconVerticalSolidList"/>
    <dgm:cxn modelId="{73BA7CDA-EA33-4508-ACE6-5372C0484C69}" type="presParOf" srcId="{3A0CF41A-AC3D-4B6B-B03F-6647C5D4BB19}" destId="{2F080ACA-4F58-42A8-AC68-9E71E7C5884D}" srcOrd="7" destOrd="0" presId="urn:microsoft.com/office/officeart/2018/2/layout/IconVerticalSolidList"/>
    <dgm:cxn modelId="{42E49E34-9A39-468E-9911-BD3A88D6BBB3}" type="presParOf" srcId="{3A0CF41A-AC3D-4B6B-B03F-6647C5D4BB19}" destId="{43A61179-2B5F-464A-986F-900D6E010CEF}" srcOrd="8" destOrd="0" presId="urn:microsoft.com/office/officeart/2018/2/layout/IconVerticalSolidList"/>
    <dgm:cxn modelId="{E6DC696F-683A-4059-A56A-A6B08A859350}" type="presParOf" srcId="{43A61179-2B5F-464A-986F-900D6E010CEF}" destId="{3497EFC9-B1BC-4EF4-AF7B-9B045925C370}" srcOrd="0" destOrd="0" presId="urn:microsoft.com/office/officeart/2018/2/layout/IconVerticalSolidList"/>
    <dgm:cxn modelId="{135CAD0F-D1FA-418A-A0F6-6170FA828FAA}" type="presParOf" srcId="{43A61179-2B5F-464A-986F-900D6E010CEF}" destId="{796C3911-EE2F-424C-9F61-4D1FDD2E1242}" srcOrd="1" destOrd="0" presId="urn:microsoft.com/office/officeart/2018/2/layout/IconVerticalSolidList"/>
    <dgm:cxn modelId="{AC67F407-10F7-4D99-912F-EA3B87EBF6D0}" type="presParOf" srcId="{43A61179-2B5F-464A-986F-900D6E010CEF}" destId="{6ABEB50D-2068-475E-9B13-B4B364E196EF}" srcOrd="2" destOrd="0" presId="urn:microsoft.com/office/officeart/2018/2/layout/IconVerticalSolidList"/>
    <dgm:cxn modelId="{D23063F7-93F6-4951-89D6-7C6B071C4E0E}" type="presParOf" srcId="{43A61179-2B5F-464A-986F-900D6E010CEF}" destId="{31F880FC-BF45-4B22-BB56-012358EF643C}" srcOrd="3" destOrd="0" presId="urn:microsoft.com/office/officeart/2018/2/layout/IconVerticalSolidList"/>
    <dgm:cxn modelId="{953EB8F8-644D-4FF8-9709-E7A9EFF1D27E}" type="presParOf" srcId="{3A0CF41A-AC3D-4B6B-B03F-6647C5D4BB19}" destId="{DB7372A9-D7E6-49C1-8DB3-CB9A25336EAA}" srcOrd="9" destOrd="0" presId="urn:microsoft.com/office/officeart/2018/2/layout/IconVerticalSolidList"/>
    <dgm:cxn modelId="{DDF75552-DDE3-4133-8484-239EEE427270}" type="presParOf" srcId="{3A0CF41A-AC3D-4B6B-B03F-6647C5D4BB19}" destId="{96DF4789-CBC0-408B-BDFF-F6CB09D3BB67}" srcOrd="10" destOrd="0" presId="urn:microsoft.com/office/officeart/2018/2/layout/IconVerticalSolidList"/>
    <dgm:cxn modelId="{FB6DA019-C75F-463D-9E8B-EA4B3F3D69E0}" type="presParOf" srcId="{96DF4789-CBC0-408B-BDFF-F6CB09D3BB67}" destId="{1C144E3B-2B65-4EA8-AB05-97D6E0EE4645}" srcOrd="0" destOrd="0" presId="urn:microsoft.com/office/officeart/2018/2/layout/IconVerticalSolidList"/>
    <dgm:cxn modelId="{0AA54D2C-8E53-42B9-B325-B160103C8C57}" type="presParOf" srcId="{96DF4789-CBC0-408B-BDFF-F6CB09D3BB67}" destId="{FDB46F9B-F422-4858-8725-9E6D2C85DB9C}" srcOrd="1" destOrd="0" presId="urn:microsoft.com/office/officeart/2018/2/layout/IconVerticalSolidList"/>
    <dgm:cxn modelId="{4EB99E80-4B70-4F5C-9F1A-0B72B4234D22}" type="presParOf" srcId="{96DF4789-CBC0-408B-BDFF-F6CB09D3BB67}" destId="{5ACEA16C-82AF-4556-A2BF-06BD7B9CE551}" srcOrd="2" destOrd="0" presId="urn:microsoft.com/office/officeart/2018/2/layout/IconVerticalSolidList"/>
    <dgm:cxn modelId="{449BE730-8E76-4133-B56F-403F795B579F}" type="presParOf" srcId="{96DF4789-CBC0-408B-BDFF-F6CB09D3BB67}" destId="{80689A1F-8CA5-46F8-AB13-0B12D9AFCB9D}" srcOrd="3" destOrd="0" presId="urn:microsoft.com/office/officeart/2018/2/layout/IconVerticalSolidList"/>
    <dgm:cxn modelId="{92526BA7-40CE-4ECD-A663-35D2837B726C}" type="presParOf" srcId="{3A0CF41A-AC3D-4B6B-B03F-6647C5D4BB19}" destId="{CE82ACB5-8B7A-432D-B5A7-525DBD85E6DA}" srcOrd="11" destOrd="0" presId="urn:microsoft.com/office/officeart/2018/2/layout/IconVerticalSolidList"/>
    <dgm:cxn modelId="{96797E0F-3AC5-4916-80BF-A8A0EF223252}" type="presParOf" srcId="{3A0CF41A-AC3D-4B6B-B03F-6647C5D4BB19}" destId="{08498E7D-2776-4666-A278-EC423C6A78C6}" srcOrd="12" destOrd="0" presId="urn:microsoft.com/office/officeart/2018/2/layout/IconVerticalSolidList"/>
    <dgm:cxn modelId="{B232A419-5A7C-4209-B7E9-E44EBF62EC18}" type="presParOf" srcId="{08498E7D-2776-4666-A278-EC423C6A78C6}" destId="{81DAD814-A3AA-42BC-BD1F-86379687800E}" srcOrd="0" destOrd="0" presId="urn:microsoft.com/office/officeart/2018/2/layout/IconVerticalSolidList"/>
    <dgm:cxn modelId="{2EB40AE3-3328-4A25-9B15-9BE151E584C7}" type="presParOf" srcId="{08498E7D-2776-4666-A278-EC423C6A78C6}" destId="{C6294A97-D94F-434E-8C49-3C75E261CF45}" srcOrd="1" destOrd="0" presId="urn:microsoft.com/office/officeart/2018/2/layout/IconVerticalSolidList"/>
    <dgm:cxn modelId="{623B3117-F532-461A-B5DE-7C63E8066878}" type="presParOf" srcId="{08498E7D-2776-4666-A278-EC423C6A78C6}" destId="{714C6DF7-3AED-42FF-A7B0-826A9EFFD7A1}" srcOrd="2" destOrd="0" presId="urn:microsoft.com/office/officeart/2018/2/layout/IconVerticalSolidList"/>
    <dgm:cxn modelId="{8E03A205-761D-4FCB-B1DA-7344CB61722E}" type="presParOf" srcId="{08498E7D-2776-4666-A278-EC423C6A78C6}" destId="{D5236FF6-D001-4987-863C-559ED2D0F76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B8A61D-D92A-45E0-9138-97D545931A4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77D375B-B30A-4C45-86A3-D1C7525EAC1D}">
      <dgm:prSet/>
      <dgm:spPr/>
      <dgm:t>
        <a:bodyPr/>
        <a:lstStyle/>
        <a:p>
          <a:r>
            <a:rPr lang="en-US" b="1" dirty="0" err="1"/>
            <a:t>Zelfcorrigerend</a:t>
          </a:r>
          <a:r>
            <a:rPr lang="en-US" b="1" dirty="0"/>
            <a:t> </a:t>
          </a:r>
        </a:p>
        <a:p>
          <a:r>
            <a:rPr lang="en-US" b="1" dirty="0" err="1"/>
            <a:t>vermogen</a:t>
          </a:r>
          <a:r>
            <a:rPr lang="en-US" b="1" dirty="0"/>
            <a:t> van </a:t>
          </a:r>
          <a:r>
            <a:rPr lang="en-US" b="1" dirty="0" err="1"/>
            <a:t>nieuwsbladen</a:t>
          </a:r>
          <a:r>
            <a:rPr lang="en-US" b="1" dirty="0"/>
            <a:t>?</a:t>
          </a:r>
        </a:p>
      </dgm:t>
    </dgm:pt>
    <dgm:pt modelId="{979E4204-8BA2-4117-889D-222054458D3E}" type="parTrans" cxnId="{EC0E93B0-342F-49BA-9949-CAE76F9CEB58}">
      <dgm:prSet/>
      <dgm:spPr/>
      <dgm:t>
        <a:bodyPr/>
        <a:lstStyle/>
        <a:p>
          <a:endParaRPr lang="en-US"/>
        </a:p>
      </dgm:t>
    </dgm:pt>
    <dgm:pt modelId="{5AD5D9E8-027F-4720-9116-6A323227907C}" type="sibTrans" cxnId="{EC0E93B0-342F-49BA-9949-CAE76F9CEB58}">
      <dgm:prSet/>
      <dgm:spPr/>
      <dgm:t>
        <a:bodyPr/>
        <a:lstStyle/>
        <a:p>
          <a:endParaRPr lang="en-US"/>
        </a:p>
      </dgm:t>
    </dgm:pt>
    <dgm:pt modelId="{4221305F-38DD-46C0-BB44-A3E146EF78EA}">
      <dgm:prSet/>
      <dgm:spPr/>
      <dgm:t>
        <a:bodyPr/>
        <a:lstStyle/>
        <a:p>
          <a:r>
            <a:rPr lang="nl-NL" b="1" dirty="0"/>
            <a:t>Als de emotie hoog is doen rationale argumenten en bewijsvoering er eigenlijk niet meer toe</a:t>
          </a:r>
          <a:endParaRPr lang="en-US" dirty="0"/>
        </a:p>
      </dgm:t>
    </dgm:pt>
    <dgm:pt modelId="{C475D5A8-C225-4654-B71F-804C505C3B44}" type="parTrans" cxnId="{B7096A77-30F4-45B5-B7E5-61A6AC919E03}">
      <dgm:prSet/>
      <dgm:spPr/>
      <dgm:t>
        <a:bodyPr/>
        <a:lstStyle/>
        <a:p>
          <a:endParaRPr lang="en-US"/>
        </a:p>
      </dgm:t>
    </dgm:pt>
    <dgm:pt modelId="{E7044B4C-63C8-48A2-8E4E-471768476C14}" type="sibTrans" cxnId="{B7096A77-30F4-45B5-B7E5-61A6AC919E03}">
      <dgm:prSet/>
      <dgm:spPr/>
      <dgm:t>
        <a:bodyPr/>
        <a:lstStyle/>
        <a:p>
          <a:endParaRPr lang="en-US"/>
        </a:p>
      </dgm:t>
    </dgm:pt>
    <dgm:pt modelId="{FF4D6A75-27C9-415D-B847-04B14D2B1D39}">
      <dgm:prSet/>
      <dgm:spPr/>
      <dgm:t>
        <a:bodyPr/>
        <a:lstStyle/>
        <a:p>
          <a:r>
            <a:rPr lang="en-US" b="1" dirty="0" err="1"/>
            <a:t>Klokkenluider</a:t>
          </a:r>
          <a:r>
            <a:rPr lang="nl-NL" b="1" dirty="0"/>
            <a:t>?</a:t>
          </a:r>
          <a:endParaRPr lang="en-US" b="1" dirty="0"/>
        </a:p>
      </dgm:t>
    </dgm:pt>
    <dgm:pt modelId="{F03BE55B-55DD-409A-BDE0-CE7AA69EE84E}" type="parTrans" cxnId="{D19110D1-D859-4CE0-BDE4-742593FA35A9}">
      <dgm:prSet/>
      <dgm:spPr/>
      <dgm:t>
        <a:bodyPr/>
        <a:lstStyle/>
        <a:p>
          <a:endParaRPr lang="nl-NL"/>
        </a:p>
      </dgm:t>
    </dgm:pt>
    <dgm:pt modelId="{159A262C-F35F-43B0-888D-D4603166EDF8}" type="sibTrans" cxnId="{D19110D1-D859-4CE0-BDE4-742593FA35A9}">
      <dgm:prSet/>
      <dgm:spPr/>
      <dgm:t>
        <a:bodyPr/>
        <a:lstStyle/>
        <a:p>
          <a:endParaRPr lang="nl-NL"/>
        </a:p>
      </dgm:t>
    </dgm:pt>
    <dgm:pt modelId="{C818BEAB-4F2A-4CE8-B9AC-4451B83AAD5E}">
      <dgm:prSet/>
      <dgm:spPr/>
      <dgm:t>
        <a:bodyPr/>
        <a:lstStyle/>
        <a:p>
          <a:r>
            <a:rPr lang="en-US" b="1" dirty="0" err="1"/>
            <a:t>Een</a:t>
          </a:r>
          <a:r>
            <a:rPr lang="en-US" b="1" dirty="0"/>
            <a:t> </a:t>
          </a:r>
          <a:r>
            <a:rPr lang="en-US" b="1" dirty="0" err="1"/>
            <a:t>artikel</a:t>
          </a:r>
          <a:r>
            <a:rPr lang="en-US" b="1" dirty="0"/>
            <a:t> in </a:t>
          </a:r>
        </a:p>
        <a:p>
          <a:r>
            <a:rPr lang="en-US" b="1"/>
            <a:t>‘de </a:t>
          </a:r>
          <a:r>
            <a:rPr lang="en-US" b="1" dirty="0"/>
            <a:t>correspondent’</a:t>
          </a:r>
        </a:p>
      </dgm:t>
    </dgm:pt>
    <dgm:pt modelId="{31D02A08-AE24-44CA-9ABF-E70596894F3D}" type="parTrans" cxnId="{5FDAEA48-C170-4FAD-9A44-56A06FEFC1F9}">
      <dgm:prSet/>
      <dgm:spPr/>
      <dgm:t>
        <a:bodyPr/>
        <a:lstStyle/>
        <a:p>
          <a:endParaRPr lang="nl-NL"/>
        </a:p>
      </dgm:t>
    </dgm:pt>
    <dgm:pt modelId="{DD7AC45C-239C-4E6B-9438-C926ADEB883F}" type="sibTrans" cxnId="{5FDAEA48-C170-4FAD-9A44-56A06FEFC1F9}">
      <dgm:prSet/>
      <dgm:spPr/>
      <dgm:t>
        <a:bodyPr/>
        <a:lstStyle/>
        <a:p>
          <a:endParaRPr lang="nl-NL"/>
        </a:p>
      </dgm:t>
    </dgm:pt>
    <dgm:pt modelId="{704A62C5-0866-45DC-B472-830D530D33E9}">
      <dgm:prSet/>
      <dgm:spPr/>
      <dgm:t>
        <a:bodyPr/>
        <a:lstStyle/>
        <a:p>
          <a:r>
            <a:rPr lang="en-US" b="1" dirty="0" err="1"/>
            <a:t>Willen</a:t>
          </a:r>
          <a:r>
            <a:rPr lang="en-US" b="1" dirty="0"/>
            <a:t> we </a:t>
          </a:r>
          <a:r>
            <a:rPr lang="en-US" b="1" dirty="0" err="1"/>
            <a:t>wel</a:t>
          </a:r>
          <a:r>
            <a:rPr lang="en-US" b="1" dirty="0"/>
            <a:t>?</a:t>
          </a:r>
        </a:p>
        <a:p>
          <a:r>
            <a:rPr lang="en-US" b="1" dirty="0"/>
            <a:t>Brood </a:t>
          </a:r>
          <a:r>
            <a:rPr lang="en-US" b="1" dirty="0" err="1"/>
            <a:t>en</a:t>
          </a:r>
          <a:r>
            <a:rPr lang="en-US" b="1" dirty="0"/>
            <a:t> </a:t>
          </a:r>
          <a:r>
            <a:rPr lang="en-US" b="1" dirty="0" err="1"/>
            <a:t>Spelen</a:t>
          </a:r>
          <a:r>
            <a:rPr lang="en-US" b="1" dirty="0"/>
            <a:t>?</a:t>
          </a:r>
        </a:p>
      </dgm:t>
    </dgm:pt>
    <dgm:pt modelId="{F9A06F32-E2F4-4FD9-872D-3CCB55B5727B}" type="parTrans" cxnId="{55BE95A1-4707-49D6-8CCC-CBA858E857D1}">
      <dgm:prSet/>
      <dgm:spPr/>
      <dgm:t>
        <a:bodyPr/>
        <a:lstStyle/>
        <a:p>
          <a:endParaRPr lang="nl-NL"/>
        </a:p>
      </dgm:t>
    </dgm:pt>
    <dgm:pt modelId="{A5DE1EB7-8F00-48EA-83F3-D0C64F300A0B}" type="sibTrans" cxnId="{55BE95A1-4707-49D6-8CCC-CBA858E857D1}">
      <dgm:prSet/>
      <dgm:spPr/>
      <dgm:t>
        <a:bodyPr/>
        <a:lstStyle/>
        <a:p>
          <a:endParaRPr lang="nl-NL"/>
        </a:p>
      </dgm:t>
    </dgm:pt>
    <dgm:pt modelId="{997850F9-7395-4F3B-BD2C-6EF3B3D43DE6}" type="pres">
      <dgm:prSet presAssocID="{F1B8A61D-D92A-45E0-9138-97D545931A4A}" presName="diagram" presStyleCnt="0">
        <dgm:presLayoutVars>
          <dgm:dir/>
          <dgm:resizeHandles val="exact"/>
        </dgm:presLayoutVars>
      </dgm:prSet>
      <dgm:spPr/>
    </dgm:pt>
    <dgm:pt modelId="{10FEDF8D-A3A6-416C-83A8-44A5700CBFFE}" type="pres">
      <dgm:prSet presAssocID="{677D375B-B30A-4C45-86A3-D1C7525EAC1D}" presName="node" presStyleLbl="node1" presStyleIdx="0" presStyleCnt="5">
        <dgm:presLayoutVars>
          <dgm:bulletEnabled val="1"/>
        </dgm:presLayoutVars>
      </dgm:prSet>
      <dgm:spPr/>
    </dgm:pt>
    <dgm:pt modelId="{12A824B8-A9E5-49B1-A8BF-7AF853C5E66A}" type="pres">
      <dgm:prSet presAssocID="{5AD5D9E8-027F-4720-9116-6A323227907C}" presName="sibTrans" presStyleCnt="0"/>
      <dgm:spPr/>
    </dgm:pt>
    <dgm:pt modelId="{5B7A2B7F-E0B9-4B84-82CB-59603F5908AE}" type="pres">
      <dgm:prSet presAssocID="{4221305F-38DD-46C0-BB44-A3E146EF78EA}" presName="node" presStyleLbl="node1" presStyleIdx="1" presStyleCnt="5">
        <dgm:presLayoutVars>
          <dgm:bulletEnabled val="1"/>
        </dgm:presLayoutVars>
      </dgm:prSet>
      <dgm:spPr/>
    </dgm:pt>
    <dgm:pt modelId="{95370F7B-B1B0-49FC-A92F-EBEDFEC7F428}" type="pres">
      <dgm:prSet presAssocID="{E7044B4C-63C8-48A2-8E4E-471768476C14}" presName="sibTrans" presStyleCnt="0"/>
      <dgm:spPr/>
    </dgm:pt>
    <dgm:pt modelId="{3BBA223F-1404-4092-9DA1-807DC5349120}" type="pres">
      <dgm:prSet presAssocID="{FF4D6A75-27C9-415D-B847-04B14D2B1D39}" presName="node" presStyleLbl="node1" presStyleIdx="2" presStyleCnt="5">
        <dgm:presLayoutVars>
          <dgm:bulletEnabled val="1"/>
        </dgm:presLayoutVars>
      </dgm:prSet>
      <dgm:spPr/>
    </dgm:pt>
    <dgm:pt modelId="{6BBB27E6-7CED-452D-851A-8701A30CFE51}" type="pres">
      <dgm:prSet presAssocID="{159A262C-F35F-43B0-888D-D4603166EDF8}" presName="sibTrans" presStyleCnt="0"/>
      <dgm:spPr/>
    </dgm:pt>
    <dgm:pt modelId="{D9ECD300-734B-4CB8-855A-E84A054F18AE}" type="pres">
      <dgm:prSet presAssocID="{C818BEAB-4F2A-4CE8-B9AC-4451B83AAD5E}" presName="node" presStyleLbl="node1" presStyleIdx="3" presStyleCnt="5">
        <dgm:presLayoutVars>
          <dgm:bulletEnabled val="1"/>
        </dgm:presLayoutVars>
      </dgm:prSet>
      <dgm:spPr/>
    </dgm:pt>
    <dgm:pt modelId="{C41609B9-67DE-45BF-BBC9-072D51EEE239}" type="pres">
      <dgm:prSet presAssocID="{DD7AC45C-239C-4E6B-9438-C926ADEB883F}" presName="sibTrans" presStyleCnt="0"/>
      <dgm:spPr/>
    </dgm:pt>
    <dgm:pt modelId="{6C33CF6D-14AE-4EA6-8E5D-7902FE797B63}" type="pres">
      <dgm:prSet presAssocID="{704A62C5-0866-45DC-B472-830D530D33E9}" presName="node" presStyleLbl="node1" presStyleIdx="4" presStyleCnt="5">
        <dgm:presLayoutVars>
          <dgm:bulletEnabled val="1"/>
        </dgm:presLayoutVars>
      </dgm:prSet>
      <dgm:spPr/>
    </dgm:pt>
  </dgm:ptLst>
  <dgm:cxnLst>
    <dgm:cxn modelId="{55A08428-6499-4C5B-B3C8-073F36302BDE}" type="presOf" srcId="{4221305F-38DD-46C0-BB44-A3E146EF78EA}" destId="{5B7A2B7F-E0B9-4B84-82CB-59603F5908AE}" srcOrd="0" destOrd="0" presId="urn:microsoft.com/office/officeart/2005/8/layout/default"/>
    <dgm:cxn modelId="{34EDC330-F561-4919-A834-BF0B7D947415}" type="presOf" srcId="{C818BEAB-4F2A-4CE8-B9AC-4451B83AAD5E}" destId="{D9ECD300-734B-4CB8-855A-E84A054F18AE}" srcOrd="0" destOrd="0" presId="urn:microsoft.com/office/officeart/2005/8/layout/default"/>
    <dgm:cxn modelId="{5FDAEA48-C170-4FAD-9A44-56A06FEFC1F9}" srcId="{F1B8A61D-D92A-45E0-9138-97D545931A4A}" destId="{C818BEAB-4F2A-4CE8-B9AC-4451B83AAD5E}" srcOrd="3" destOrd="0" parTransId="{31D02A08-AE24-44CA-9ABF-E70596894F3D}" sibTransId="{DD7AC45C-239C-4E6B-9438-C926ADEB883F}"/>
    <dgm:cxn modelId="{CABA4A4E-2EDE-481C-B80A-3106F2736F10}" type="presOf" srcId="{677D375B-B30A-4C45-86A3-D1C7525EAC1D}" destId="{10FEDF8D-A3A6-416C-83A8-44A5700CBFFE}" srcOrd="0" destOrd="0" presId="urn:microsoft.com/office/officeart/2005/8/layout/default"/>
    <dgm:cxn modelId="{4C937E55-5AF1-40E7-9AF7-8C37C97BCCD0}" type="presOf" srcId="{F1B8A61D-D92A-45E0-9138-97D545931A4A}" destId="{997850F9-7395-4F3B-BD2C-6EF3B3D43DE6}" srcOrd="0" destOrd="0" presId="urn:microsoft.com/office/officeart/2005/8/layout/default"/>
    <dgm:cxn modelId="{B7096A77-30F4-45B5-B7E5-61A6AC919E03}" srcId="{F1B8A61D-D92A-45E0-9138-97D545931A4A}" destId="{4221305F-38DD-46C0-BB44-A3E146EF78EA}" srcOrd="1" destOrd="0" parTransId="{C475D5A8-C225-4654-B71F-804C505C3B44}" sibTransId="{E7044B4C-63C8-48A2-8E4E-471768476C14}"/>
    <dgm:cxn modelId="{38233B78-EC1B-4D03-A473-85A3F75DA72B}" type="presOf" srcId="{704A62C5-0866-45DC-B472-830D530D33E9}" destId="{6C33CF6D-14AE-4EA6-8E5D-7902FE797B63}" srcOrd="0" destOrd="0" presId="urn:microsoft.com/office/officeart/2005/8/layout/default"/>
    <dgm:cxn modelId="{55BE95A1-4707-49D6-8CCC-CBA858E857D1}" srcId="{F1B8A61D-D92A-45E0-9138-97D545931A4A}" destId="{704A62C5-0866-45DC-B472-830D530D33E9}" srcOrd="4" destOrd="0" parTransId="{F9A06F32-E2F4-4FD9-872D-3CCB55B5727B}" sibTransId="{A5DE1EB7-8F00-48EA-83F3-D0C64F300A0B}"/>
    <dgm:cxn modelId="{EC0E93B0-342F-49BA-9949-CAE76F9CEB58}" srcId="{F1B8A61D-D92A-45E0-9138-97D545931A4A}" destId="{677D375B-B30A-4C45-86A3-D1C7525EAC1D}" srcOrd="0" destOrd="0" parTransId="{979E4204-8BA2-4117-889D-222054458D3E}" sibTransId="{5AD5D9E8-027F-4720-9116-6A323227907C}"/>
    <dgm:cxn modelId="{D19110D1-D859-4CE0-BDE4-742593FA35A9}" srcId="{F1B8A61D-D92A-45E0-9138-97D545931A4A}" destId="{FF4D6A75-27C9-415D-B847-04B14D2B1D39}" srcOrd="2" destOrd="0" parTransId="{F03BE55B-55DD-409A-BDE0-CE7AA69EE84E}" sibTransId="{159A262C-F35F-43B0-888D-D4603166EDF8}"/>
    <dgm:cxn modelId="{3DCB42DF-58BE-40F1-999C-12395A572917}" type="presOf" srcId="{FF4D6A75-27C9-415D-B847-04B14D2B1D39}" destId="{3BBA223F-1404-4092-9DA1-807DC5349120}" srcOrd="0" destOrd="0" presId="urn:microsoft.com/office/officeart/2005/8/layout/default"/>
    <dgm:cxn modelId="{32807424-050C-4A47-B0F2-09E6E7C09116}" type="presParOf" srcId="{997850F9-7395-4F3B-BD2C-6EF3B3D43DE6}" destId="{10FEDF8D-A3A6-416C-83A8-44A5700CBFFE}" srcOrd="0" destOrd="0" presId="urn:microsoft.com/office/officeart/2005/8/layout/default"/>
    <dgm:cxn modelId="{0637B3EB-02F6-4B2B-8EA9-5799E38D3D11}" type="presParOf" srcId="{997850F9-7395-4F3B-BD2C-6EF3B3D43DE6}" destId="{12A824B8-A9E5-49B1-A8BF-7AF853C5E66A}" srcOrd="1" destOrd="0" presId="urn:microsoft.com/office/officeart/2005/8/layout/default"/>
    <dgm:cxn modelId="{CC92682C-F863-43DF-B5BA-9A9DE24267A3}" type="presParOf" srcId="{997850F9-7395-4F3B-BD2C-6EF3B3D43DE6}" destId="{5B7A2B7F-E0B9-4B84-82CB-59603F5908AE}" srcOrd="2" destOrd="0" presId="urn:microsoft.com/office/officeart/2005/8/layout/default"/>
    <dgm:cxn modelId="{7E036B9D-0D81-482D-B77B-D28DC4C3E99E}" type="presParOf" srcId="{997850F9-7395-4F3B-BD2C-6EF3B3D43DE6}" destId="{95370F7B-B1B0-49FC-A92F-EBEDFEC7F428}" srcOrd="3" destOrd="0" presId="urn:microsoft.com/office/officeart/2005/8/layout/default"/>
    <dgm:cxn modelId="{4E8CBA06-903C-4C2A-9B5D-F01D53EE0686}" type="presParOf" srcId="{997850F9-7395-4F3B-BD2C-6EF3B3D43DE6}" destId="{3BBA223F-1404-4092-9DA1-807DC5349120}" srcOrd="4" destOrd="0" presId="urn:microsoft.com/office/officeart/2005/8/layout/default"/>
    <dgm:cxn modelId="{AC248B18-9AC2-433D-A64D-26FBAC5E29DB}" type="presParOf" srcId="{997850F9-7395-4F3B-BD2C-6EF3B3D43DE6}" destId="{6BBB27E6-7CED-452D-851A-8701A30CFE51}" srcOrd="5" destOrd="0" presId="urn:microsoft.com/office/officeart/2005/8/layout/default"/>
    <dgm:cxn modelId="{B2E4D908-F0F4-4642-8877-CD8F03D85CF3}" type="presParOf" srcId="{997850F9-7395-4F3B-BD2C-6EF3B3D43DE6}" destId="{D9ECD300-734B-4CB8-855A-E84A054F18AE}" srcOrd="6" destOrd="0" presId="urn:microsoft.com/office/officeart/2005/8/layout/default"/>
    <dgm:cxn modelId="{48D3C636-816F-4AD0-9F28-6794A2AE8535}" type="presParOf" srcId="{997850F9-7395-4F3B-BD2C-6EF3B3D43DE6}" destId="{C41609B9-67DE-45BF-BBC9-072D51EEE239}" srcOrd="7" destOrd="0" presId="urn:microsoft.com/office/officeart/2005/8/layout/default"/>
    <dgm:cxn modelId="{9CDE85B6-AD3D-46F9-B663-9AC20DCF5775}" type="presParOf" srcId="{997850F9-7395-4F3B-BD2C-6EF3B3D43DE6}" destId="{6C33CF6D-14AE-4EA6-8E5D-7902FE797B6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4F055D-B6D8-4D03-A571-673697F73D6F}"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nl-NL"/>
        </a:p>
      </dgm:t>
    </dgm:pt>
    <dgm:pt modelId="{15E49DEA-BF7B-4E18-94F0-5F6612A4FDF1}">
      <dgm:prSet/>
      <dgm:spPr/>
      <dgm:t>
        <a:bodyPr/>
        <a:lstStyle/>
        <a:p>
          <a:pPr>
            <a:lnSpc>
              <a:spcPct val="100000"/>
            </a:lnSpc>
            <a:defRPr b="1"/>
          </a:pPr>
          <a:r>
            <a:rPr lang="nl-NL"/>
            <a:t>Publieke perceptie</a:t>
          </a:r>
        </a:p>
      </dgm:t>
    </dgm:pt>
    <dgm:pt modelId="{182E9421-322D-40FC-B2AC-454BC2046275}" type="parTrans" cxnId="{4B02A59D-4256-4F01-9128-1BD596CBD1EC}">
      <dgm:prSet/>
      <dgm:spPr/>
      <dgm:t>
        <a:bodyPr/>
        <a:lstStyle/>
        <a:p>
          <a:endParaRPr lang="nl-NL"/>
        </a:p>
      </dgm:t>
    </dgm:pt>
    <dgm:pt modelId="{3BE7F97B-3F4F-4BFC-BEB9-FA84AB1222A7}" type="sibTrans" cxnId="{4B02A59D-4256-4F01-9128-1BD596CBD1EC}">
      <dgm:prSet/>
      <dgm:spPr/>
      <dgm:t>
        <a:bodyPr/>
        <a:lstStyle/>
        <a:p>
          <a:pPr>
            <a:lnSpc>
              <a:spcPct val="100000"/>
            </a:lnSpc>
            <a:defRPr b="1"/>
          </a:pPr>
          <a:endParaRPr lang="nl-NL"/>
        </a:p>
      </dgm:t>
    </dgm:pt>
    <dgm:pt modelId="{A2D4609D-EBB8-4F86-823C-EFE9C696010E}">
      <dgm:prSet/>
      <dgm:spPr/>
      <dgm:t>
        <a:bodyPr/>
        <a:lstStyle/>
        <a:p>
          <a:pPr>
            <a:lnSpc>
              <a:spcPct val="100000"/>
            </a:lnSpc>
          </a:pPr>
          <a:r>
            <a:rPr lang="nl-NL" dirty="0"/>
            <a:t>De media hebben een significante rol gespeeld in het vormen van de publieke perceptie over de Bijlmerramp en de gevolgen daarvan.</a:t>
          </a:r>
        </a:p>
      </dgm:t>
    </dgm:pt>
    <dgm:pt modelId="{DAF91312-5D6F-411F-8D7F-374892A9F18E}" type="parTrans" cxnId="{773CC92D-215F-414F-8BE7-DE323DC8A288}">
      <dgm:prSet/>
      <dgm:spPr/>
      <dgm:t>
        <a:bodyPr/>
        <a:lstStyle/>
        <a:p>
          <a:endParaRPr lang="nl-NL"/>
        </a:p>
      </dgm:t>
    </dgm:pt>
    <dgm:pt modelId="{80013AC6-337C-4A27-BEE9-9123770B4765}" type="sibTrans" cxnId="{773CC92D-215F-414F-8BE7-DE323DC8A288}">
      <dgm:prSet/>
      <dgm:spPr/>
      <dgm:t>
        <a:bodyPr/>
        <a:lstStyle/>
        <a:p>
          <a:endParaRPr lang="nl-NL"/>
        </a:p>
      </dgm:t>
    </dgm:pt>
    <dgm:pt modelId="{8AD1BB30-B4B6-4088-B41C-40589CC3DA8A}">
      <dgm:prSet/>
      <dgm:spPr/>
      <dgm:t>
        <a:bodyPr/>
        <a:lstStyle/>
        <a:p>
          <a:pPr>
            <a:lnSpc>
              <a:spcPct val="100000"/>
            </a:lnSpc>
            <a:defRPr b="1"/>
          </a:pPr>
          <a:r>
            <a:rPr lang="nl-NL"/>
            <a:t>Beleidsveranderingen</a:t>
          </a:r>
        </a:p>
      </dgm:t>
    </dgm:pt>
    <dgm:pt modelId="{9BCB3C49-3A22-43A9-98BA-D5626B1F9296}" type="parTrans" cxnId="{DDDE9436-633A-43D9-A111-D30EDCD62250}">
      <dgm:prSet/>
      <dgm:spPr/>
      <dgm:t>
        <a:bodyPr/>
        <a:lstStyle/>
        <a:p>
          <a:endParaRPr lang="nl-NL"/>
        </a:p>
      </dgm:t>
    </dgm:pt>
    <dgm:pt modelId="{42A8F224-064A-4929-857B-3F32D2608DCB}" type="sibTrans" cxnId="{DDDE9436-633A-43D9-A111-D30EDCD62250}">
      <dgm:prSet/>
      <dgm:spPr/>
      <dgm:t>
        <a:bodyPr/>
        <a:lstStyle/>
        <a:p>
          <a:pPr>
            <a:lnSpc>
              <a:spcPct val="100000"/>
            </a:lnSpc>
            <a:defRPr b="1"/>
          </a:pPr>
          <a:endParaRPr lang="nl-NL"/>
        </a:p>
      </dgm:t>
    </dgm:pt>
    <dgm:pt modelId="{0BE843A0-2972-467B-BBB2-F4C8FE7F1D30}">
      <dgm:prSet/>
      <dgm:spPr/>
      <dgm:t>
        <a:bodyPr/>
        <a:lstStyle/>
        <a:p>
          <a:pPr>
            <a:lnSpc>
              <a:spcPct val="100000"/>
            </a:lnSpc>
          </a:pPr>
          <a:r>
            <a:rPr lang="nl-NL" dirty="0"/>
            <a:t>De gemaakte fouten door de overheid leidden tot belangrijke veranderingen in beleid na de Bijlmerramp, met nadruk op communicatie naar de doelgroep, veiligheid en crisisbeheer, de organisatie van rampenonderzoek…(OVV, MH17, vuurwerkramp Enschede)</a:t>
          </a:r>
        </a:p>
      </dgm:t>
    </dgm:pt>
    <dgm:pt modelId="{9CDB66D0-271A-4A42-84E2-417959DF81EC}" type="parTrans" cxnId="{AEC39A64-D746-4367-A5E5-156709B26C72}">
      <dgm:prSet/>
      <dgm:spPr/>
      <dgm:t>
        <a:bodyPr/>
        <a:lstStyle/>
        <a:p>
          <a:endParaRPr lang="nl-NL"/>
        </a:p>
      </dgm:t>
    </dgm:pt>
    <dgm:pt modelId="{7CD4E934-AB30-49CB-8A6D-7CE4F33887D6}" type="sibTrans" cxnId="{AEC39A64-D746-4367-A5E5-156709B26C72}">
      <dgm:prSet/>
      <dgm:spPr/>
      <dgm:t>
        <a:bodyPr/>
        <a:lstStyle/>
        <a:p>
          <a:endParaRPr lang="nl-NL"/>
        </a:p>
      </dgm:t>
    </dgm:pt>
    <dgm:pt modelId="{FC62B1B3-3CFB-42A7-8FC8-56EE4BCDA422}">
      <dgm:prSet/>
      <dgm:spPr/>
      <dgm:t>
        <a:bodyPr/>
        <a:lstStyle/>
        <a:p>
          <a:pPr>
            <a:lnSpc>
              <a:spcPct val="100000"/>
            </a:lnSpc>
            <a:defRPr b="1"/>
          </a:pPr>
          <a:r>
            <a:rPr lang="nl-NL" dirty="0"/>
            <a:t>Opnieuw onrust in de Bijlmermeer 2022</a:t>
          </a:r>
        </a:p>
      </dgm:t>
    </dgm:pt>
    <dgm:pt modelId="{388CF01A-5497-4AD2-8FAF-79BB0FA870EC}" type="parTrans" cxnId="{2A68C3EC-3983-4A43-B7D1-F4BB7EAE60B1}">
      <dgm:prSet/>
      <dgm:spPr/>
      <dgm:t>
        <a:bodyPr/>
        <a:lstStyle/>
        <a:p>
          <a:endParaRPr lang="nl-NL"/>
        </a:p>
      </dgm:t>
    </dgm:pt>
    <dgm:pt modelId="{F20EB63C-10D9-49F0-ACC9-354336711E42}" type="sibTrans" cxnId="{2A68C3EC-3983-4A43-B7D1-F4BB7EAE60B1}">
      <dgm:prSet/>
      <dgm:spPr/>
      <dgm:t>
        <a:bodyPr/>
        <a:lstStyle/>
        <a:p>
          <a:endParaRPr lang="nl-NL"/>
        </a:p>
      </dgm:t>
    </dgm:pt>
    <dgm:pt modelId="{FF599FE7-49ED-4512-99D5-F3D40892581D}">
      <dgm:prSet/>
      <dgm:spPr/>
      <dgm:t>
        <a:bodyPr/>
        <a:lstStyle/>
        <a:p>
          <a:pPr>
            <a:lnSpc>
              <a:spcPct val="100000"/>
            </a:lnSpc>
          </a:pPr>
          <a:r>
            <a:rPr lang="nl-NL" dirty="0"/>
            <a:t>Dertig jaren na de ramp hebben de media bijgedragen aan een opleving van de complottheorieën en een voorstelling van onopgeloste mysteries en de impact op de gemeenschap (KRO-NCRV Rampvlucht, heruitgave boek Going Down Going Down 2022, documentaire Murky Skies)</a:t>
          </a:r>
        </a:p>
      </dgm:t>
    </dgm:pt>
    <dgm:pt modelId="{DCB4B975-E5CC-4BE1-8276-9394EA2C0CAA}" type="parTrans" cxnId="{9690421B-5351-4FEE-AC60-52B3750202A2}">
      <dgm:prSet/>
      <dgm:spPr/>
      <dgm:t>
        <a:bodyPr/>
        <a:lstStyle/>
        <a:p>
          <a:endParaRPr lang="nl-NL"/>
        </a:p>
      </dgm:t>
    </dgm:pt>
    <dgm:pt modelId="{B2487A78-C41C-4545-8381-6050B55798D3}" type="sibTrans" cxnId="{9690421B-5351-4FEE-AC60-52B3750202A2}">
      <dgm:prSet/>
      <dgm:spPr/>
      <dgm:t>
        <a:bodyPr/>
        <a:lstStyle/>
        <a:p>
          <a:endParaRPr lang="nl-NL"/>
        </a:p>
      </dgm:t>
    </dgm:pt>
    <dgm:pt modelId="{3CB3BD6B-5D45-47CB-8D94-9F7449F15563}" type="pres">
      <dgm:prSet presAssocID="{034F055D-B6D8-4D03-A571-673697F73D6F}" presName="Root" presStyleCnt="0">
        <dgm:presLayoutVars>
          <dgm:dir/>
          <dgm:resizeHandles val="exact"/>
        </dgm:presLayoutVars>
      </dgm:prSet>
      <dgm:spPr/>
    </dgm:pt>
    <dgm:pt modelId="{AC6709E0-7CEC-4004-9A52-43CBF3072F19}" type="pres">
      <dgm:prSet presAssocID="{15E49DEA-BF7B-4E18-94F0-5F6612A4FDF1}" presName="Composite" presStyleCnt="0"/>
      <dgm:spPr/>
    </dgm:pt>
    <dgm:pt modelId="{8FBA303E-DEC2-4262-AFDC-9E297A20EFC3}" type="pres">
      <dgm:prSet presAssocID="{15E49DEA-BF7B-4E18-94F0-5F6612A4FDF1}"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3447" r="19800" b="-4"/>
          <a:stretch/>
        </a:blipFill>
      </dgm:spPr>
      <dgm:extLst>
        <a:ext uri="{E40237B7-FDA0-4F09-8148-C483321AD2D9}">
          <dgm14:cNvPr xmlns:dgm14="http://schemas.microsoft.com/office/drawing/2010/diagram" id="0" name="" descr="Grote stapel huishoudelijke apparaten met een hand die uit de bovenkant komt met een witte vlag in overgave."/>
        </a:ext>
      </dgm:extLst>
    </dgm:pt>
    <dgm:pt modelId="{1E4190C7-A8A0-4755-979C-C0D0F1603994}" type="pres">
      <dgm:prSet presAssocID="{15E49DEA-BF7B-4E18-94F0-5F6612A4FDF1}" presName="Subtitle" presStyleLbl="revTx" presStyleIdx="0" presStyleCnt="6">
        <dgm:presLayoutVars>
          <dgm:chMax val="0"/>
          <dgm:bulletEnabled/>
        </dgm:presLayoutVars>
      </dgm:prSet>
      <dgm:spPr/>
    </dgm:pt>
    <dgm:pt modelId="{0042A4FB-742D-479F-88E3-E953B2921D62}" type="pres">
      <dgm:prSet presAssocID="{15E49DEA-BF7B-4E18-94F0-5F6612A4FDF1}" presName="Description" presStyleLbl="revTx" presStyleIdx="1" presStyleCnt="6">
        <dgm:presLayoutVars>
          <dgm:bulletEnabled/>
        </dgm:presLayoutVars>
      </dgm:prSet>
      <dgm:spPr/>
    </dgm:pt>
    <dgm:pt modelId="{54BF4E29-5A94-4480-BA83-96A3B40C7E31}" type="pres">
      <dgm:prSet presAssocID="{3BE7F97B-3F4F-4BFC-BEB9-FA84AB1222A7}" presName="sibTrans" presStyleLbl="sibTrans2D1" presStyleIdx="0" presStyleCnt="0"/>
      <dgm:spPr/>
    </dgm:pt>
    <dgm:pt modelId="{F439A649-0A30-4F27-9321-9F6373885F52}" type="pres">
      <dgm:prSet presAssocID="{8AD1BB30-B4B6-4088-B41C-40589CC3DA8A}" presName="Composite" presStyleCnt="0"/>
      <dgm:spPr/>
    </dgm:pt>
    <dgm:pt modelId="{8E23E515-6176-446C-9804-BA069C62B2E6}" type="pres">
      <dgm:prSet presAssocID="{8AD1BB30-B4B6-4088-B41C-40589CC3DA8A}"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6206" r="22544" b="-1"/>
          <a:stretch/>
        </a:blipFill>
      </dgm:spPr>
      <dgm:extLst>
        <a:ext uri="{E40237B7-FDA0-4F09-8148-C483321AD2D9}">
          <dgm14:cNvPr xmlns:dgm14="http://schemas.microsoft.com/office/drawing/2010/diagram" id="0" name="" descr="Concept van het delen van bestanden"/>
        </a:ext>
      </dgm:extLst>
    </dgm:pt>
    <dgm:pt modelId="{CE53FAB3-1F8C-42FA-97DC-6FEA1D4AE39D}" type="pres">
      <dgm:prSet presAssocID="{8AD1BB30-B4B6-4088-B41C-40589CC3DA8A}" presName="Subtitle" presStyleLbl="revTx" presStyleIdx="2" presStyleCnt="6">
        <dgm:presLayoutVars>
          <dgm:chMax val="0"/>
          <dgm:bulletEnabled/>
        </dgm:presLayoutVars>
      </dgm:prSet>
      <dgm:spPr/>
    </dgm:pt>
    <dgm:pt modelId="{E7240166-1886-441F-86AE-7AC0557EC701}" type="pres">
      <dgm:prSet presAssocID="{8AD1BB30-B4B6-4088-B41C-40589CC3DA8A}" presName="Description" presStyleLbl="revTx" presStyleIdx="3" presStyleCnt="6">
        <dgm:presLayoutVars>
          <dgm:bulletEnabled/>
        </dgm:presLayoutVars>
      </dgm:prSet>
      <dgm:spPr/>
    </dgm:pt>
    <dgm:pt modelId="{1085436C-33F0-47BB-AD80-D290B260ADCD}" type="pres">
      <dgm:prSet presAssocID="{42A8F224-064A-4929-857B-3F32D2608DCB}" presName="sibTrans" presStyleLbl="sibTrans2D1" presStyleIdx="0" presStyleCnt="0"/>
      <dgm:spPr/>
    </dgm:pt>
    <dgm:pt modelId="{479E6DC5-D45F-4710-B339-93BC231CC02A}" type="pres">
      <dgm:prSet presAssocID="{FC62B1B3-3CFB-42A7-8FC8-56EE4BCDA422}" presName="Composite" presStyleCnt="0"/>
      <dgm:spPr/>
    </dgm:pt>
    <dgm:pt modelId="{E3DF0040-FAB4-46BF-B9CA-49671CFDE926}" type="pres">
      <dgm:prSet presAssocID="{FC62B1B3-3CFB-42A7-8FC8-56EE4BCDA422}"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21287" r="13210" b="-5"/>
          <a:stretch/>
        </a:blipFill>
      </dgm:spPr>
      <dgm:extLst>
        <a:ext uri="{E40237B7-FDA0-4F09-8148-C483321AD2D9}">
          <dgm14:cNvPr xmlns:dgm14="http://schemas.microsoft.com/office/drawing/2010/diagram" id="0" name="" descr="Close-up van filmstrip-overlay"/>
        </a:ext>
      </dgm:extLst>
    </dgm:pt>
    <dgm:pt modelId="{9B597A0C-2D8D-4686-80E2-A3FDDCA3D0EC}" type="pres">
      <dgm:prSet presAssocID="{FC62B1B3-3CFB-42A7-8FC8-56EE4BCDA422}" presName="Subtitle" presStyleLbl="revTx" presStyleIdx="4" presStyleCnt="6">
        <dgm:presLayoutVars>
          <dgm:chMax val="0"/>
          <dgm:bulletEnabled/>
        </dgm:presLayoutVars>
      </dgm:prSet>
      <dgm:spPr/>
    </dgm:pt>
    <dgm:pt modelId="{4A8CEBF7-E93F-460C-9405-4A1E615681ED}" type="pres">
      <dgm:prSet presAssocID="{FC62B1B3-3CFB-42A7-8FC8-56EE4BCDA422}" presName="Description" presStyleLbl="revTx" presStyleIdx="5" presStyleCnt="6">
        <dgm:presLayoutVars>
          <dgm:bulletEnabled/>
        </dgm:presLayoutVars>
      </dgm:prSet>
      <dgm:spPr/>
    </dgm:pt>
  </dgm:ptLst>
  <dgm:cxnLst>
    <dgm:cxn modelId="{D859770D-7BF4-40D3-851E-A30BAFF5A8BA}" type="presOf" srcId="{034F055D-B6D8-4D03-A571-673697F73D6F}" destId="{3CB3BD6B-5D45-47CB-8D94-9F7449F15563}" srcOrd="0" destOrd="0" presId="urn:microsoft.com/office/officeart/2024/3/layout/verticalVisualTextBlock1"/>
    <dgm:cxn modelId="{9690421B-5351-4FEE-AC60-52B3750202A2}" srcId="{FC62B1B3-3CFB-42A7-8FC8-56EE4BCDA422}" destId="{FF599FE7-49ED-4512-99D5-F3D40892581D}" srcOrd="0" destOrd="0" parTransId="{DCB4B975-E5CC-4BE1-8276-9394EA2C0CAA}" sibTransId="{B2487A78-C41C-4545-8381-6050B55798D3}"/>
    <dgm:cxn modelId="{773CC92D-215F-414F-8BE7-DE323DC8A288}" srcId="{15E49DEA-BF7B-4E18-94F0-5F6612A4FDF1}" destId="{A2D4609D-EBB8-4F86-823C-EFE9C696010E}" srcOrd="0" destOrd="0" parTransId="{DAF91312-5D6F-411F-8D7F-374892A9F18E}" sibTransId="{80013AC6-337C-4A27-BEE9-9123770B4765}"/>
    <dgm:cxn modelId="{DDDE9436-633A-43D9-A111-D30EDCD62250}" srcId="{034F055D-B6D8-4D03-A571-673697F73D6F}" destId="{8AD1BB30-B4B6-4088-B41C-40589CC3DA8A}" srcOrd="1" destOrd="0" parTransId="{9BCB3C49-3A22-43A9-98BA-D5626B1F9296}" sibTransId="{42A8F224-064A-4929-857B-3F32D2608DCB}"/>
    <dgm:cxn modelId="{AEC39A64-D746-4367-A5E5-156709B26C72}" srcId="{8AD1BB30-B4B6-4088-B41C-40589CC3DA8A}" destId="{0BE843A0-2972-467B-BBB2-F4C8FE7F1D30}" srcOrd="0" destOrd="0" parTransId="{9CDB66D0-271A-4A42-84E2-417959DF81EC}" sibTransId="{7CD4E934-AB30-49CB-8A6D-7CE4F33887D6}"/>
    <dgm:cxn modelId="{ED0F6D6B-150E-4C51-AD32-3E6700557FEC}" type="presOf" srcId="{0BE843A0-2972-467B-BBB2-F4C8FE7F1D30}" destId="{E7240166-1886-441F-86AE-7AC0557EC701}" srcOrd="0" destOrd="0" presId="urn:microsoft.com/office/officeart/2024/3/layout/verticalVisualTextBlock1"/>
    <dgm:cxn modelId="{4E229A8D-9611-4A35-9E2B-3FE2C3311087}" type="presOf" srcId="{FC62B1B3-3CFB-42A7-8FC8-56EE4BCDA422}" destId="{9B597A0C-2D8D-4686-80E2-A3FDDCA3D0EC}" srcOrd="0" destOrd="0" presId="urn:microsoft.com/office/officeart/2024/3/layout/verticalVisualTextBlock1"/>
    <dgm:cxn modelId="{7E8A069A-B6D5-4EC5-A593-43394F4C1418}" type="presOf" srcId="{3BE7F97B-3F4F-4BFC-BEB9-FA84AB1222A7}" destId="{54BF4E29-5A94-4480-BA83-96A3B40C7E31}" srcOrd="0" destOrd="0" presId="urn:microsoft.com/office/officeart/2024/3/layout/verticalVisualTextBlock1"/>
    <dgm:cxn modelId="{F5EF379D-3080-4BDE-B3F3-71D38133CED4}" type="presOf" srcId="{A2D4609D-EBB8-4F86-823C-EFE9C696010E}" destId="{0042A4FB-742D-479F-88E3-E953B2921D62}" srcOrd="0" destOrd="0" presId="urn:microsoft.com/office/officeart/2024/3/layout/verticalVisualTextBlock1"/>
    <dgm:cxn modelId="{4B02A59D-4256-4F01-9128-1BD596CBD1EC}" srcId="{034F055D-B6D8-4D03-A571-673697F73D6F}" destId="{15E49DEA-BF7B-4E18-94F0-5F6612A4FDF1}" srcOrd="0" destOrd="0" parTransId="{182E9421-322D-40FC-B2AC-454BC2046275}" sibTransId="{3BE7F97B-3F4F-4BFC-BEB9-FA84AB1222A7}"/>
    <dgm:cxn modelId="{53C875A1-26E3-4A76-9BCA-AC255B018285}" type="presOf" srcId="{FF599FE7-49ED-4512-99D5-F3D40892581D}" destId="{4A8CEBF7-E93F-460C-9405-4A1E615681ED}" srcOrd="0" destOrd="0" presId="urn:microsoft.com/office/officeart/2024/3/layout/verticalVisualTextBlock1"/>
    <dgm:cxn modelId="{959B12E2-F4BB-4C98-BF74-CF72BD21A2E3}" type="presOf" srcId="{8AD1BB30-B4B6-4088-B41C-40589CC3DA8A}" destId="{CE53FAB3-1F8C-42FA-97DC-6FEA1D4AE39D}" srcOrd="0" destOrd="0" presId="urn:microsoft.com/office/officeart/2024/3/layout/verticalVisualTextBlock1"/>
    <dgm:cxn modelId="{57B531EA-10A8-471D-934D-B5835989D287}" type="presOf" srcId="{42A8F224-064A-4929-857B-3F32D2608DCB}" destId="{1085436C-33F0-47BB-AD80-D290B260ADCD}" srcOrd="0" destOrd="0" presId="urn:microsoft.com/office/officeart/2024/3/layout/verticalVisualTextBlock1"/>
    <dgm:cxn modelId="{11E8FFEA-158F-4C6C-9069-71C329C4E073}" type="presOf" srcId="{15E49DEA-BF7B-4E18-94F0-5F6612A4FDF1}" destId="{1E4190C7-A8A0-4755-979C-C0D0F1603994}" srcOrd="0" destOrd="0" presId="urn:microsoft.com/office/officeart/2024/3/layout/verticalVisualTextBlock1"/>
    <dgm:cxn modelId="{2A68C3EC-3983-4A43-B7D1-F4BB7EAE60B1}" srcId="{034F055D-B6D8-4D03-A571-673697F73D6F}" destId="{FC62B1B3-3CFB-42A7-8FC8-56EE4BCDA422}" srcOrd="2" destOrd="0" parTransId="{388CF01A-5497-4AD2-8FAF-79BB0FA870EC}" sibTransId="{F20EB63C-10D9-49F0-ACC9-354336711E42}"/>
    <dgm:cxn modelId="{1E1BBD99-8158-43F5-94BD-E0F8B39716D9}" type="presParOf" srcId="{3CB3BD6B-5D45-47CB-8D94-9F7449F15563}" destId="{AC6709E0-7CEC-4004-9A52-43CBF3072F19}" srcOrd="0" destOrd="0" presId="urn:microsoft.com/office/officeart/2024/3/layout/verticalVisualTextBlock1"/>
    <dgm:cxn modelId="{E655F231-E66E-4089-A6E7-58FDCBF68038}" type="presParOf" srcId="{AC6709E0-7CEC-4004-9A52-43CBF3072F19}" destId="{8FBA303E-DEC2-4262-AFDC-9E297A20EFC3}" srcOrd="0" destOrd="0" presId="urn:microsoft.com/office/officeart/2024/3/layout/verticalVisualTextBlock1"/>
    <dgm:cxn modelId="{8A63289D-2AB8-4F47-A5A7-5829CC28204C}" type="presParOf" srcId="{AC6709E0-7CEC-4004-9A52-43CBF3072F19}" destId="{1E4190C7-A8A0-4755-979C-C0D0F1603994}" srcOrd="1" destOrd="0" presId="urn:microsoft.com/office/officeart/2024/3/layout/verticalVisualTextBlock1"/>
    <dgm:cxn modelId="{9CB60B77-61EA-43D8-ABF2-0DD906590F54}" type="presParOf" srcId="{AC6709E0-7CEC-4004-9A52-43CBF3072F19}" destId="{0042A4FB-742D-479F-88E3-E953B2921D62}" srcOrd="2" destOrd="0" presId="urn:microsoft.com/office/officeart/2024/3/layout/verticalVisualTextBlock1"/>
    <dgm:cxn modelId="{D9F0F2C0-204E-4B5D-A7D9-4C6B455144BD}" type="presParOf" srcId="{3CB3BD6B-5D45-47CB-8D94-9F7449F15563}" destId="{54BF4E29-5A94-4480-BA83-96A3B40C7E31}" srcOrd="1" destOrd="0" presId="urn:microsoft.com/office/officeart/2024/3/layout/verticalVisualTextBlock1"/>
    <dgm:cxn modelId="{E1745D40-C5FF-47BF-BB4C-D2056E816AEC}" type="presParOf" srcId="{3CB3BD6B-5D45-47CB-8D94-9F7449F15563}" destId="{F439A649-0A30-4F27-9321-9F6373885F52}" srcOrd="2" destOrd="0" presId="urn:microsoft.com/office/officeart/2024/3/layout/verticalVisualTextBlock1"/>
    <dgm:cxn modelId="{75B70FD3-A145-4F95-A6E7-7B60E8F075EA}" type="presParOf" srcId="{F439A649-0A30-4F27-9321-9F6373885F52}" destId="{8E23E515-6176-446C-9804-BA069C62B2E6}" srcOrd="0" destOrd="0" presId="urn:microsoft.com/office/officeart/2024/3/layout/verticalVisualTextBlock1"/>
    <dgm:cxn modelId="{3CF4A4E9-2546-4232-A55C-5BF7E868D870}" type="presParOf" srcId="{F439A649-0A30-4F27-9321-9F6373885F52}" destId="{CE53FAB3-1F8C-42FA-97DC-6FEA1D4AE39D}" srcOrd="1" destOrd="0" presId="urn:microsoft.com/office/officeart/2024/3/layout/verticalVisualTextBlock1"/>
    <dgm:cxn modelId="{7421DAEB-FE38-47B3-A052-53CFAFCC18D6}" type="presParOf" srcId="{F439A649-0A30-4F27-9321-9F6373885F52}" destId="{E7240166-1886-441F-86AE-7AC0557EC701}" srcOrd="2" destOrd="0" presId="urn:microsoft.com/office/officeart/2024/3/layout/verticalVisualTextBlock1"/>
    <dgm:cxn modelId="{BA0EFBB4-31EE-4805-AC52-46141A6E6430}" type="presParOf" srcId="{3CB3BD6B-5D45-47CB-8D94-9F7449F15563}" destId="{1085436C-33F0-47BB-AD80-D290B260ADCD}" srcOrd="3" destOrd="0" presId="urn:microsoft.com/office/officeart/2024/3/layout/verticalVisualTextBlock1"/>
    <dgm:cxn modelId="{7D49CD86-61EB-4D0D-861F-2FD090CBE87A}" type="presParOf" srcId="{3CB3BD6B-5D45-47CB-8D94-9F7449F15563}" destId="{479E6DC5-D45F-4710-B339-93BC231CC02A}" srcOrd="4" destOrd="0" presId="urn:microsoft.com/office/officeart/2024/3/layout/verticalVisualTextBlock1"/>
    <dgm:cxn modelId="{B2EE4502-2996-4A7A-A442-7DC78C857600}" type="presParOf" srcId="{479E6DC5-D45F-4710-B339-93BC231CC02A}" destId="{E3DF0040-FAB4-46BF-B9CA-49671CFDE926}" srcOrd="0" destOrd="0" presId="urn:microsoft.com/office/officeart/2024/3/layout/verticalVisualTextBlock1"/>
    <dgm:cxn modelId="{12F0B28E-47F5-4D12-9AEA-F125F733EFD3}" type="presParOf" srcId="{479E6DC5-D45F-4710-B339-93BC231CC02A}" destId="{9B597A0C-2D8D-4686-80E2-A3FDDCA3D0EC}" srcOrd="1" destOrd="0" presId="urn:microsoft.com/office/officeart/2024/3/layout/verticalVisualTextBlock1"/>
    <dgm:cxn modelId="{9EE60531-8065-42A1-B4FF-335A0BEE72E9}" type="presParOf" srcId="{479E6DC5-D45F-4710-B339-93BC231CC02A}" destId="{4A8CEBF7-E93F-460C-9405-4A1E615681ED}"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5100C-CB24-4847-83C9-EF8A5910CAE0}">
      <dsp:nvSpPr>
        <dsp:cNvPr id="0" name=""/>
        <dsp:cNvSpPr/>
      </dsp:nvSpPr>
      <dsp:spPr>
        <a:xfrm>
          <a:off x="0" y="1749"/>
          <a:ext cx="6254749" cy="74556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53F6C6-16F0-4C8B-9B4D-34DD573F564F}">
      <dsp:nvSpPr>
        <dsp:cNvPr id="0" name=""/>
        <dsp:cNvSpPr/>
      </dsp:nvSpPr>
      <dsp:spPr>
        <a:xfrm>
          <a:off x="225534" y="169502"/>
          <a:ext cx="410062" cy="410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FCD41B66-09A6-4CF7-989B-1EB273A7956D}">
      <dsp:nvSpPr>
        <dsp:cNvPr id="0" name=""/>
        <dsp:cNvSpPr/>
      </dsp:nvSpPr>
      <dsp:spPr>
        <a:xfrm>
          <a:off x="861130" y="1749"/>
          <a:ext cx="5393619" cy="745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06" tIns="78906" rIns="78906" bIns="78906" numCol="1" spcCol="1270" anchor="ctr" anchorCtr="0">
          <a:noAutofit/>
        </a:bodyPr>
        <a:lstStyle/>
        <a:p>
          <a:pPr marL="0" lvl="0" indent="0" algn="l" defTabSz="622300">
            <a:lnSpc>
              <a:spcPct val="90000"/>
            </a:lnSpc>
            <a:spcBef>
              <a:spcPct val="0"/>
            </a:spcBef>
            <a:spcAft>
              <a:spcPct val="35000"/>
            </a:spcAft>
            <a:buNone/>
          </a:pPr>
          <a:r>
            <a:rPr lang="nl-NL" sz="1400" kern="1200"/>
            <a:t>Uiteindelijk overeenkomst over de hoofdoorzaak van de ramp en over de manier waarop de bemanning de controle over het vliegtuig boven de Bijlmer was verloren</a:t>
          </a:r>
          <a:endParaRPr lang="en-US" sz="1400" kern="1200"/>
        </a:p>
      </dsp:txBody>
      <dsp:txXfrm>
        <a:off x="861130" y="1749"/>
        <a:ext cx="5393619" cy="745567"/>
      </dsp:txXfrm>
    </dsp:sp>
    <dsp:sp modelId="{6032F8EA-6A7F-4C7C-863A-CB4E38FADBC4}">
      <dsp:nvSpPr>
        <dsp:cNvPr id="0" name=""/>
        <dsp:cNvSpPr/>
      </dsp:nvSpPr>
      <dsp:spPr>
        <a:xfrm>
          <a:off x="0" y="933709"/>
          <a:ext cx="6254749" cy="74556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B48121-A2F7-4B26-8737-68BD278FC96A}">
      <dsp:nvSpPr>
        <dsp:cNvPr id="0" name=""/>
        <dsp:cNvSpPr/>
      </dsp:nvSpPr>
      <dsp:spPr>
        <a:xfrm>
          <a:off x="225534" y="1101462"/>
          <a:ext cx="410062" cy="410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510B03AF-0C96-42F9-BEDB-B665A7C1BED3}">
      <dsp:nvSpPr>
        <dsp:cNvPr id="0" name=""/>
        <dsp:cNvSpPr/>
      </dsp:nvSpPr>
      <dsp:spPr>
        <a:xfrm>
          <a:off x="861130" y="933709"/>
          <a:ext cx="5393619" cy="745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06" tIns="78906" rIns="78906" bIns="78906" numCol="1" spcCol="1270" anchor="ctr" anchorCtr="0">
          <a:noAutofit/>
        </a:bodyPr>
        <a:lstStyle/>
        <a:p>
          <a:pPr marL="0" lvl="0" indent="0" algn="l" defTabSz="622300">
            <a:lnSpc>
              <a:spcPct val="90000"/>
            </a:lnSpc>
            <a:spcBef>
              <a:spcPct val="0"/>
            </a:spcBef>
            <a:spcAft>
              <a:spcPct val="35000"/>
            </a:spcAft>
            <a:buNone/>
          </a:pPr>
          <a:r>
            <a:rPr lang="nl-NL" sz="1400" kern="1200"/>
            <a:t>Behandeling rapport van vooronderzoek in het openbaar in oktober 1993 op advies van de top van VenW</a:t>
          </a:r>
          <a:endParaRPr lang="en-US" sz="1400" kern="1200"/>
        </a:p>
      </dsp:txBody>
      <dsp:txXfrm>
        <a:off x="861130" y="933709"/>
        <a:ext cx="5393619" cy="745567"/>
      </dsp:txXfrm>
    </dsp:sp>
    <dsp:sp modelId="{9639564A-5AB0-4879-BD38-C0ED6D3B250A}">
      <dsp:nvSpPr>
        <dsp:cNvPr id="0" name=""/>
        <dsp:cNvSpPr/>
      </dsp:nvSpPr>
      <dsp:spPr>
        <a:xfrm>
          <a:off x="0" y="1865668"/>
          <a:ext cx="6254749" cy="74556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F499FF-A2CF-4F91-914C-724FE7FE2057}">
      <dsp:nvSpPr>
        <dsp:cNvPr id="0" name=""/>
        <dsp:cNvSpPr/>
      </dsp:nvSpPr>
      <dsp:spPr>
        <a:xfrm>
          <a:off x="225534" y="2033421"/>
          <a:ext cx="410062" cy="410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AF85A48-4306-4DD9-9F1D-9A9F03F83273}">
      <dsp:nvSpPr>
        <dsp:cNvPr id="0" name=""/>
        <dsp:cNvSpPr/>
      </dsp:nvSpPr>
      <dsp:spPr>
        <a:xfrm>
          <a:off x="861130" y="1865668"/>
          <a:ext cx="5393619" cy="745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06" tIns="78906" rIns="78906" bIns="78906" numCol="1" spcCol="1270" anchor="ctr" anchorCtr="0">
          <a:noAutofit/>
        </a:bodyPr>
        <a:lstStyle/>
        <a:p>
          <a:pPr marL="0" lvl="0" indent="0" algn="l" defTabSz="622300">
            <a:lnSpc>
              <a:spcPct val="90000"/>
            </a:lnSpc>
            <a:spcBef>
              <a:spcPct val="0"/>
            </a:spcBef>
            <a:spcAft>
              <a:spcPct val="35000"/>
            </a:spcAft>
            <a:buNone/>
          </a:pPr>
          <a:r>
            <a:rPr lang="nl-NL" sz="1400" kern="1200"/>
            <a:t>Eindrapport februari 1994</a:t>
          </a:r>
          <a:endParaRPr lang="en-US" sz="1400" kern="1200"/>
        </a:p>
      </dsp:txBody>
      <dsp:txXfrm>
        <a:off x="861130" y="1865668"/>
        <a:ext cx="5393619" cy="745567"/>
      </dsp:txXfrm>
    </dsp:sp>
    <dsp:sp modelId="{45E28623-ED8F-47A7-A886-A9DC1D8B7639}">
      <dsp:nvSpPr>
        <dsp:cNvPr id="0" name=""/>
        <dsp:cNvSpPr/>
      </dsp:nvSpPr>
      <dsp:spPr>
        <a:xfrm>
          <a:off x="0" y="2797628"/>
          <a:ext cx="6254749" cy="74556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3D6146-691E-4F92-B9A9-E8A30ACC6D38}">
      <dsp:nvSpPr>
        <dsp:cNvPr id="0" name=""/>
        <dsp:cNvSpPr/>
      </dsp:nvSpPr>
      <dsp:spPr>
        <a:xfrm>
          <a:off x="225534" y="2965381"/>
          <a:ext cx="410062" cy="4100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571A3989-DD64-47C3-AF54-28B6F6D1F826}">
      <dsp:nvSpPr>
        <dsp:cNvPr id="0" name=""/>
        <dsp:cNvSpPr/>
      </dsp:nvSpPr>
      <dsp:spPr>
        <a:xfrm>
          <a:off x="861130" y="2797628"/>
          <a:ext cx="5393619" cy="745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06" tIns="78906" rIns="78906" bIns="78906" numCol="1" spcCol="1270" anchor="ctr" anchorCtr="0">
          <a:noAutofit/>
        </a:bodyPr>
        <a:lstStyle/>
        <a:p>
          <a:pPr marL="0" lvl="0" indent="0" algn="l" defTabSz="622300">
            <a:lnSpc>
              <a:spcPct val="90000"/>
            </a:lnSpc>
            <a:spcBef>
              <a:spcPct val="0"/>
            </a:spcBef>
            <a:spcAft>
              <a:spcPct val="35000"/>
            </a:spcAft>
            <a:buNone/>
          </a:pPr>
          <a:r>
            <a:rPr lang="nl-NL" sz="1400" kern="1200"/>
            <a:t>Boeing committeert zich aan verbetering van de motorophanging van de 747 vloot</a:t>
          </a:r>
          <a:endParaRPr lang="en-US" sz="1400" kern="1200"/>
        </a:p>
      </dsp:txBody>
      <dsp:txXfrm>
        <a:off x="861130" y="2797628"/>
        <a:ext cx="5393619" cy="745567"/>
      </dsp:txXfrm>
    </dsp:sp>
    <dsp:sp modelId="{3497EFC9-B1BC-4EF4-AF7B-9B045925C370}">
      <dsp:nvSpPr>
        <dsp:cNvPr id="0" name=""/>
        <dsp:cNvSpPr/>
      </dsp:nvSpPr>
      <dsp:spPr>
        <a:xfrm>
          <a:off x="0" y="3729588"/>
          <a:ext cx="6254749" cy="74556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6C3911-EE2F-424C-9F61-4D1FDD2E1242}">
      <dsp:nvSpPr>
        <dsp:cNvPr id="0" name=""/>
        <dsp:cNvSpPr/>
      </dsp:nvSpPr>
      <dsp:spPr>
        <a:xfrm>
          <a:off x="225534" y="3897340"/>
          <a:ext cx="410062" cy="41006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31F880FC-BF45-4B22-BB56-012358EF643C}">
      <dsp:nvSpPr>
        <dsp:cNvPr id="0" name=""/>
        <dsp:cNvSpPr/>
      </dsp:nvSpPr>
      <dsp:spPr>
        <a:xfrm>
          <a:off x="861130" y="3729588"/>
          <a:ext cx="5393619" cy="745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06" tIns="78906" rIns="78906" bIns="78906" numCol="1" spcCol="1270" anchor="ctr" anchorCtr="0">
          <a:noAutofit/>
        </a:bodyPr>
        <a:lstStyle/>
        <a:p>
          <a:pPr marL="0" lvl="0" indent="0" algn="l" defTabSz="622300">
            <a:lnSpc>
              <a:spcPct val="90000"/>
            </a:lnSpc>
            <a:spcBef>
              <a:spcPct val="0"/>
            </a:spcBef>
            <a:spcAft>
              <a:spcPct val="35000"/>
            </a:spcAft>
            <a:buNone/>
          </a:pPr>
          <a:r>
            <a:rPr lang="nl-NL" sz="1400" kern="1200"/>
            <a:t>Er volgen vele aanbevelingen in het eindrapport, o.a. m.b.t. de veiligheid van omwonenden</a:t>
          </a:r>
          <a:endParaRPr lang="en-US" sz="1400" kern="1200"/>
        </a:p>
      </dsp:txBody>
      <dsp:txXfrm>
        <a:off x="861130" y="3729588"/>
        <a:ext cx="5393619" cy="745567"/>
      </dsp:txXfrm>
    </dsp:sp>
    <dsp:sp modelId="{1C144E3B-2B65-4EA8-AB05-97D6E0EE4645}">
      <dsp:nvSpPr>
        <dsp:cNvPr id="0" name=""/>
        <dsp:cNvSpPr/>
      </dsp:nvSpPr>
      <dsp:spPr>
        <a:xfrm>
          <a:off x="0" y="4661547"/>
          <a:ext cx="6254749" cy="74556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46F9B-F422-4858-8725-9E6D2C85DB9C}">
      <dsp:nvSpPr>
        <dsp:cNvPr id="0" name=""/>
        <dsp:cNvSpPr/>
      </dsp:nvSpPr>
      <dsp:spPr>
        <a:xfrm>
          <a:off x="225534" y="4829300"/>
          <a:ext cx="410062" cy="41006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0689A1F-8CA5-46F8-AB13-0B12D9AFCB9D}">
      <dsp:nvSpPr>
        <dsp:cNvPr id="0" name=""/>
        <dsp:cNvSpPr/>
      </dsp:nvSpPr>
      <dsp:spPr>
        <a:xfrm>
          <a:off x="861130" y="4661547"/>
          <a:ext cx="5393619" cy="745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06" tIns="78906" rIns="78906" bIns="78906" numCol="1" spcCol="1270" anchor="ctr" anchorCtr="0">
          <a:noAutofit/>
        </a:bodyPr>
        <a:lstStyle/>
        <a:p>
          <a:pPr marL="0" lvl="0" indent="0" algn="l" defTabSz="622300">
            <a:lnSpc>
              <a:spcPct val="90000"/>
            </a:lnSpc>
            <a:spcBef>
              <a:spcPct val="0"/>
            </a:spcBef>
            <a:spcAft>
              <a:spcPct val="35000"/>
            </a:spcAft>
            <a:buNone/>
          </a:pPr>
          <a:r>
            <a:rPr lang="nl-NL" sz="1400" kern="1200"/>
            <a:t>CASE CLOSED?.....</a:t>
          </a:r>
          <a:endParaRPr lang="en-US" sz="1400" kern="1200"/>
        </a:p>
      </dsp:txBody>
      <dsp:txXfrm>
        <a:off x="861130" y="4661547"/>
        <a:ext cx="5393619" cy="745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18A1F-7012-4A13-ACA2-FABE452213F8}">
      <dsp:nvSpPr>
        <dsp:cNvPr id="0" name=""/>
        <dsp:cNvSpPr/>
      </dsp:nvSpPr>
      <dsp:spPr>
        <a:xfrm>
          <a:off x="2982" y="259257"/>
          <a:ext cx="2365833" cy="1419500"/>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a:t>Vermeend verbrand verarmd uranium?</a:t>
          </a:r>
          <a:endParaRPr lang="en-US" sz="1600" kern="1200"/>
        </a:p>
      </dsp:txBody>
      <dsp:txXfrm>
        <a:off x="2982" y="259257"/>
        <a:ext cx="2365833" cy="1419500"/>
      </dsp:txXfrm>
    </dsp:sp>
    <dsp:sp modelId="{C24BBACB-AE36-4C2A-AB9C-681F427912AE}">
      <dsp:nvSpPr>
        <dsp:cNvPr id="0" name=""/>
        <dsp:cNvSpPr/>
      </dsp:nvSpPr>
      <dsp:spPr>
        <a:xfrm>
          <a:off x="2605399" y="259257"/>
          <a:ext cx="2365833" cy="1419500"/>
        </a:xfrm>
        <a:prstGeom prst="rect">
          <a:avLst/>
        </a:prstGeom>
        <a:solidFill>
          <a:schemeClr val="accent2">
            <a:hueOff val="891237"/>
            <a:satOff val="5072"/>
            <a:lumOff val="156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a:t>Lading: specifiek gevaar van lading (DMMP kwam pas in 1998)?</a:t>
          </a:r>
          <a:endParaRPr lang="en-US" sz="1600" kern="1200"/>
        </a:p>
      </dsp:txBody>
      <dsp:txXfrm>
        <a:off x="2605399" y="259257"/>
        <a:ext cx="2365833" cy="1419500"/>
      </dsp:txXfrm>
    </dsp:sp>
    <dsp:sp modelId="{64F97533-1F09-4E92-9035-4D75C6531765}">
      <dsp:nvSpPr>
        <dsp:cNvPr id="0" name=""/>
        <dsp:cNvSpPr/>
      </dsp:nvSpPr>
      <dsp:spPr>
        <a:xfrm>
          <a:off x="5207816" y="259257"/>
          <a:ext cx="2365833" cy="1419500"/>
        </a:xfrm>
        <a:prstGeom prst="rect">
          <a:avLst/>
        </a:prstGeom>
        <a:solidFill>
          <a:schemeClr val="accent2">
            <a:hueOff val="1782475"/>
            <a:satOff val="10144"/>
            <a:lumOff val="313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a:t>Gezondheidsproblematiek?</a:t>
          </a:r>
          <a:endParaRPr lang="en-US" sz="1600" kern="1200"/>
        </a:p>
      </dsp:txBody>
      <dsp:txXfrm>
        <a:off x="5207816" y="259257"/>
        <a:ext cx="2365833" cy="1419500"/>
      </dsp:txXfrm>
    </dsp:sp>
    <dsp:sp modelId="{815C39F0-0EFE-4F1C-B32C-8AEB4B39BE42}">
      <dsp:nvSpPr>
        <dsp:cNvPr id="0" name=""/>
        <dsp:cNvSpPr/>
      </dsp:nvSpPr>
      <dsp:spPr>
        <a:xfrm>
          <a:off x="7810233" y="259257"/>
          <a:ext cx="2365833" cy="1419500"/>
        </a:xfrm>
        <a:prstGeom prst="rect">
          <a:avLst/>
        </a:prstGeom>
        <a:solidFill>
          <a:schemeClr val="accent2">
            <a:hueOff val="2673712"/>
            <a:satOff val="15216"/>
            <a:lumOff val="470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a:t>Ontkenning van derde rondje door de Raad voor de Luchtvaart?</a:t>
          </a:r>
          <a:endParaRPr lang="en-US" sz="1600" kern="1200"/>
        </a:p>
      </dsp:txBody>
      <dsp:txXfrm>
        <a:off x="7810233" y="259257"/>
        <a:ext cx="2365833" cy="1419500"/>
      </dsp:txXfrm>
    </dsp:sp>
    <dsp:sp modelId="{514C1B17-DE68-4AFC-A0B2-3E4B28A21D2F}">
      <dsp:nvSpPr>
        <dsp:cNvPr id="0" name=""/>
        <dsp:cNvSpPr/>
      </dsp:nvSpPr>
      <dsp:spPr>
        <a:xfrm>
          <a:off x="2982" y="1915341"/>
          <a:ext cx="2365833" cy="1419500"/>
        </a:xfrm>
        <a:prstGeom prst="rect">
          <a:avLst/>
        </a:prstGeom>
        <a:solidFill>
          <a:schemeClr val="accent2">
            <a:hueOff val="3564949"/>
            <a:satOff val="20288"/>
            <a:lumOff val="627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a:t>Mannen in witte pakken?</a:t>
          </a:r>
          <a:endParaRPr lang="en-US" sz="1600" kern="1200"/>
        </a:p>
      </dsp:txBody>
      <dsp:txXfrm>
        <a:off x="2982" y="1915341"/>
        <a:ext cx="2365833" cy="1419500"/>
      </dsp:txXfrm>
    </dsp:sp>
    <dsp:sp modelId="{1B9DE20E-3C0C-45B9-9682-45ABF271B2B8}">
      <dsp:nvSpPr>
        <dsp:cNvPr id="0" name=""/>
        <dsp:cNvSpPr/>
      </dsp:nvSpPr>
      <dsp:spPr>
        <a:xfrm>
          <a:off x="2605399" y="1915341"/>
          <a:ext cx="2365833" cy="1419500"/>
        </a:xfrm>
        <a:prstGeom prst="rect">
          <a:avLst/>
        </a:prstGeom>
        <a:solidFill>
          <a:schemeClr val="accent2">
            <a:hueOff val="4456187"/>
            <a:satOff val="25360"/>
            <a:lumOff val="7843"/>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a:t>Mogelijk vervoer van chemische of nucleaire stoffen die onder een proliferatie verdrag zouden kunnen vallen?</a:t>
          </a:r>
          <a:endParaRPr lang="en-US" sz="1600" kern="1200"/>
        </a:p>
      </dsp:txBody>
      <dsp:txXfrm>
        <a:off x="2605399" y="1915341"/>
        <a:ext cx="2365833" cy="1419500"/>
      </dsp:txXfrm>
    </dsp:sp>
    <dsp:sp modelId="{10FEDF8D-A3A6-416C-83A8-44A5700CBFFE}">
      <dsp:nvSpPr>
        <dsp:cNvPr id="0" name=""/>
        <dsp:cNvSpPr/>
      </dsp:nvSpPr>
      <dsp:spPr>
        <a:xfrm>
          <a:off x="5207816" y="1915341"/>
          <a:ext cx="2365833" cy="1419500"/>
        </a:xfrm>
        <a:prstGeom prst="rect">
          <a:avLst/>
        </a:prstGeom>
        <a:solidFill>
          <a:schemeClr val="accent2">
            <a:hueOff val="5347424"/>
            <a:satOff val="30432"/>
            <a:lumOff val="941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a:t>Frustratie rondom niet gevonden Cockpit Voice Recorder</a:t>
          </a:r>
          <a:endParaRPr lang="en-US" sz="1600" kern="1200"/>
        </a:p>
      </dsp:txBody>
      <dsp:txXfrm>
        <a:off x="5207816" y="1915341"/>
        <a:ext cx="2365833" cy="1419500"/>
      </dsp:txXfrm>
    </dsp:sp>
    <dsp:sp modelId="{5B7A2B7F-E0B9-4B84-82CB-59603F5908AE}">
      <dsp:nvSpPr>
        <dsp:cNvPr id="0" name=""/>
        <dsp:cNvSpPr/>
      </dsp:nvSpPr>
      <dsp:spPr>
        <a:xfrm>
          <a:off x="7810233" y="1915341"/>
          <a:ext cx="2365833" cy="1419500"/>
        </a:xfrm>
        <a:prstGeom prst="rect">
          <a:avLst/>
        </a:prstGeom>
        <a:solidFill>
          <a:schemeClr val="accent2">
            <a:hueOff val="6238661"/>
            <a:satOff val="35504"/>
            <a:lumOff val="1098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b="1" kern="1200"/>
            <a:t>Als de emotie hoog is doen rationale argumenten en bewijsvoering er eigenlijk niet meer toe</a:t>
          </a:r>
          <a:endParaRPr lang="en-US" sz="1600" kern="1200"/>
        </a:p>
      </dsp:txBody>
      <dsp:txXfrm>
        <a:off x="7810233" y="1915341"/>
        <a:ext cx="2365833" cy="1419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3F4FB-3350-4216-B7DB-B0929C17D76D}">
      <dsp:nvSpPr>
        <dsp:cNvPr id="0" name=""/>
        <dsp:cNvSpPr/>
      </dsp:nvSpPr>
      <dsp:spPr>
        <a:xfrm>
          <a:off x="0" y="2332"/>
          <a:ext cx="10515600" cy="0"/>
        </a:xfrm>
        <a:prstGeom prst="line">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A2F8C8-AC7E-4D17-8096-A1874E9D27FE}">
      <dsp:nvSpPr>
        <dsp:cNvPr id="0" name=""/>
        <dsp:cNvSpPr/>
      </dsp:nvSpPr>
      <dsp:spPr>
        <a:xfrm>
          <a:off x="0" y="2332"/>
          <a:ext cx="10515600" cy="79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a:t>Na 30 jaar nog steeds veel emoties waar media met selectieve info gebruik van maken</a:t>
          </a:r>
          <a:endParaRPr lang="en-US" sz="2300" kern="1200"/>
        </a:p>
      </dsp:txBody>
      <dsp:txXfrm>
        <a:off x="0" y="2332"/>
        <a:ext cx="10515600" cy="795258"/>
      </dsp:txXfrm>
    </dsp:sp>
    <dsp:sp modelId="{10AD87BC-DDBC-40D8-99A2-DA60D98D772E}">
      <dsp:nvSpPr>
        <dsp:cNvPr id="0" name=""/>
        <dsp:cNvSpPr/>
      </dsp:nvSpPr>
      <dsp:spPr>
        <a:xfrm>
          <a:off x="0" y="797591"/>
          <a:ext cx="10515600" cy="0"/>
        </a:xfrm>
        <a:prstGeom prst="line">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844EE2-0969-411C-B777-66E6CC94C814}">
      <dsp:nvSpPr>
        <dsp:cNvPr id="0" name=""/>
        <dsp:cNvSpPr/>
      </dsp:nvSpPr>
      <dsp:spPr>
        <a:xfrm>
          <a:off x="0" y="797591"/>
          <a:ext cx="10515600" cy="79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a:t>Vertrouwen is in de luchtvaartsector erg wezenlijk</a:t>
          </a:r>
          <a:endParaRPr lang="en-US" sz="2300" kern="1200"/>
        </a:p>
      </dsp:txBody>
      <dsp:txXfrm>
        <a:off x="0" y="797591"/>
        <a:ext cx="10515600" cy="795258"/>
      </dsp:txXfrm>
    </dsp:sp>
    <dsp:sp modelId="{DAAA01BD-B5CD-4A38-89BA-3FDFE42498A7}">
      <dsp:nvSpPr>
        <dsp:cNvPr id="0" name=""/>
        <dsp:cNvSpPr/>
      </dsp:nvSpPr>
      <dsp:spPr>
        <a:xfrm>
          <a:off x="0" y="1592850"/>
          <a:ext cx="10515600" cy="0"/>
        </a:xfrm>
        <a:prstGeom prst="line">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836EC9-D52A-4D17-99DC-C54CAD8CE8A3}">
      <dsp:nvSpPr>
        <dsp:cNvPr id="0" name=""/>
        <dsp:cNvSpPr/>
      </dsp:nvSpPr>
      <dsp:spPr>
        <a:xfrm>
          <a:off x="0" y="1592850"/>
          <a:ext cx="10515600" cy="79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a:t>Media kan feiten verkeerd uitleggen</a:t>
          </a:r>
          <a:endParaRPr lang="en-US" sz="2300" kern="1200"/>
        </a:p>
      </dsp:txBody>
      <dsp:txXfrm>
        <a:off x="0" y="1592850"/>
        <a:ext cx="10515600" cy="795258"/>
      </dsp:txXfrm>
    </dsp:sp>
    <dsp:sp modelId="{0774EFE7-E2A5-4AC1-B57B-550D1789AACE}">
      <dsp:nvSpPr>
        <dsp:cNvPr id="0" name=""/>
        <dsp:cNvSpPr/>
      </dsp:nvSpPr>
      <dsp:spPr>
        <a:xfrm>
          <a:off x="0" y="2388109"/>
          <a:ext cx="10515600" cy="0"/>
        </a:xfrm>
        <a:prstGeom prst="line">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323116-D9BB-4897-82CB-4F346FEC49C1}">
      <dsp:nvSpPr>
        <dsp:cNvPr id="0" name=""/>
        <dsp:cNvSpPr/>
      </dsp:nvSpPr>
      <dsp:spPr>
        <a:xfrm>
          <a:off x="0" y="2388109"/>
          <a:ext cx="10515600" cy="79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a:t>Vreemde relatie met toeslagenaffaire om onbetrouwbare overheid te benadrukken</a:t>
          </a:r>
          <a:endParaRPr lang="en-US" sz="2300" kern="1200"/>
        </a:p>
      </dsp:txBody>
      <dsp:txXfrm>
        <a:off x="0" y="2388109"/>
        <a:ext cx="10515600" cy="795258"/>
      </dsp:txXfrm>
    </dsp:sp>
    <dsp:sp modelId="{BCE6C4A0-AF91-4113-80A6-529F5ED0A3A4}">
      <dsp:nvSpPr>
        <dsp:cNvPr id="0" name=""/>
        <dsp:cNvSpPr/>
      </dsp:nvSpPr>
      <dsp:spPr>
        <a:xfrm>
          <a:off x="0" y="3183367"/>
          <a:ext cx="10515600" cy="0"/>
        </a:xfrm>
        <a:prstGeom prst="line">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7A843B-C294-4AB6-9D5E-3AA4110AC0F5}">
      <dsp:nvSpPr>
        <dsp:cNvPr id="0" name=""/>
        <dsp:cNvSpPr/>
      </dsp:nvSpPr>
      <dsp:spPr>
        <a:xfrm>
          <a:off x="0" y="3183367"/>
          <a:ext cx="10515600" cy="79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a:t>Hoe zit het met de betrouwbaarheid van de media?</a:t>
          </a:r>
          <a:endParaRPr lang="en-US" sz="2300" kern="1200"/>
        </a:p>
      </dsp:txBody>
      <dsp:txXfrm>
        <a:off x="0" y="3183367"/>
        <a:ext cx="10515600" cy="795258"/>
      </dsp:txXfrm>
    </dsp:sp>
    <dsp:sp modelId="{5EC437A9-446C-46F7-B4F1-C6877033735E}">
      <dsp:nvSpPr>
        <dsp:cNvPr id="0" name=""/>
        <dsp:cNvSpPr/>
      </dsp:nvSpPr>
      <dsp:spPr>
        <a:xfrm>
          <a:off x="0" y="3978626"/>
          <a:ext cx="10515600" cy="0"/>
        </a:xfrm>
        <a:prstGeom prst="line">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44008D-A0FF-4E0A-ADF2-40F95C6DDAC4}">
      <dsp:nvSpPr>
        <dsp:cNvPr id="0" name=""/>
        <dsp:cNvSpPr/>
      </dsp:nvSpPr>
      <dsp:spPr>
        <a:xfrm>
          <a:off x="0" y="3978626"/>
          <a:ext cx="10515600" cy="795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a:t>Persoonlijk geen enkele moeite met het openbaar maken van alle archieven</a:t>
          </a:r>
          <a:endParaRPr lang="en-US" sz="2300" kern="1200"/>
        </a:p>
      </dsp:txBody>
      <dsp:txXfrm>
        <a:off x="0" y="3978626"/>
        <a:ext cx="10515600" cy="7952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5100C-CB24-4847-83C9-EF8A5910CAE0}">
      <dsp:nvSpPr>
        <dsp:cNvPr id="0" name=""/>
        <dsp:cNvSpPr/>
      </dsp:nvSpPr>
      <dsp:spPr>
        <a:xfrm>
          <a:off x="0" y="462"/>
          <a:ext cx="6254749" cy="63622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53F6C6-16F0-4C8B-9B4D-34DD573F564F}">
      <dsp:nvSpPr>
        <dsp:cNvPr id="0" name=""/>
        <dsp:cNvSpPr/>
      </dsp:nvSpPr>
      <dsp:spPr>
        <a:xfrm>
          <a:off x="192459" y="143613"/>
          <a:ext cx="349925" cy="349925"/>
        </a:xfrm>
        <a:prstGeom prst="rect">
          <a:avLst/>
        </a:prstGeom>
        <a:blipFill>
          <a:blip xmlns:r="http://schemas.openxmlformats.org/officeDocument/2006/relationships">
            <a:extLst>
              <a:ext uri="{28A0092B-C50C-407E-A947-70E740481C1C}">
                <a14:useLocalDpi xmlns:a14="http://schemas.microsoft.com/office/drawing/2010/main" val="0"/>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FCD41B66-09A6-4CF7-989B-1EB273A7956D}">
      <dsp:nvSpPr>
        <dsp:cNvPr id="0" name=""/>
        <dsp:cNvSpPr/>
      </dsp:nvSpPr>
      <dsp:spPr>
        <a:xfrm>
          <a:off x="734843" y="462"/>
          <a:ext cx="5519906" cy="636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34" tIns="67334" rIns="67334" bIns="67334" numCol="1" spcCol="1270" anchor="ctr" anchorCtr="0">
          <a:noAutofit/>
        </a:bodyPr>
        <a:lstStyle/>
        <a:p>
          <a:pPr marL="0" lvl="0" indent="0" algn="l" defTabSz="711200">
            <a:lnSpc>
              <a:spcPct val="100000"/>
            </a:lnSpc>
            <a:spcBef>
              <a:spcPct val="0"/>
            </a:spcBef>
            <a:spcAft>
              <a:spcPct val="35000"/>
            </a:spcAft>
            <a:buNone/>
          </a:pPr>
          <a:r>
            <a:rPr lang="nl-NL" sz="1600" kern="1200" dirty="0"/>
            <a:t>Omvang, intensiteit, toonzetting, woordgebruik, invalshoek, context</a:t>
          </a:r>
          <a:endParaRPr lang="en-US" sz="1600" kern="1200" dirty="0"/>
        </a:p>
      </dsp:txBody>
      <dsp:txXfrm>
        <a:off x="734843" y="462"/>
        <a:ext cx="5519906" cy="636228"/>
      </dsp:txXfrm>
    </dsp:sp>
    <dsp:sp modelId="{6032F8EA-6A7F-4C7C-863A-CB4E38FADBC4}">
      <dsp:nvSpPr>
        <dsp:cNvPr id="0" name=""/>
        <dsp:cNvSpPr/>
      </dsp:nvSpPr>
      <dsp:spPr>
        <a:xfrm>
          <a:off x="0" y="788386"/>
          <a:ext cx="6254749" cy="63622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B48121-A2F7-4B26-8737-68BD278FC96A}">
      <dsp:nvSpPr>
        <dsp:cNvPr id="0" name=""/>
        <dsp:cNvSpPr/>
      </dsp:nvSpPr>
      <dsp:spPr>
        <a:xfrm>
          <a:off x="192459" y="938898"/>
          <a:ext cx="349925" cy="349925"/>
        </a:xfrm>
        <a:prstGeom prst="rect">
          <a:avLst/>
        </a:prstGeom>
        <a:blipFill>
          <a:blip xmlns:r="http://schemas.openxmlformats.org/officeDocument/2006/relationships">
            <a:extLst>
              <a:ext uri="{28A0092B-C50C-407E-A947-70E740481C1C}">
                <a14:useLocalDpi xmlns:a14="http://schemas.microsoft.com/office/drawing/2010/main" val="0"/>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510B03AF-0C96-42F9-BEDB-B665A7C1BED3}">
      <dsp:nvSpPr>
        <dsp:cNvPr id="0" name=""/>
        <dsp:cNvSpPr/>
      </dsp:nvSpPr>
      <dsp:spPr>
        <a:xfrm>
          <a:off x="734843" y="795747"/>
          <a:ext cx="5519906" cy="636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34" tIns="67334" rIns="67334" bIns="67334" numCol="1" spcCol="1270" anchor="ctr" anchorCtr="0">
          <a:noAutofit/>
        </a:bodyPr>
        <a:lstStyle/>
        <a:p>
          <a:pPr marL="0" lvl="0" indent="0" algn="l" defTabSz="711200">
            <a:lnSpc>
              <a:spcPct val="100000"/>
            </a:lnSpc>
            <a:spcBef>
              <a:spcPct val="0"/>
            </a:spcBef>
            <a:spcAft>
              <a:spcPct val="35000"/>
            </a:spcAft>
            <a:buNone/>
          </a:pPr>
          <a:r>
            <a:rPr lang="nl-NL" sz="1600" kern="1200" dirty="0"/>
            <a:t>Uitgebreide media-aandacht, meer verontrusting, reactie overheid</a:t>
          </a:r>
          <a:endParaRPr lang="en-US" sz="1600" kern="1200" dirty="0"/>
        </a:p>
      </dsp:txBody>
      <dsp:txXfrm>
        <a:off x="734843" y="795747"/>
        <a:ext cx="5519906" cy="636228"/>
      </dsp:txXfrm>
    </dsp:sp>
    <dsp:sp modelId="{9639564A-5AB0-4879-BD38-C0ED6D3B250A}">
      <dsp:nvSpPr>
        <dsp:cNvPr id="0" name=""/>
        <dsp:cNvSpPr/>
      </dsp:nvSpPr>
      <dsp:spPr>
        <a:xfrm>
          <a:off x="0" y="1591032"/>
          <a:ext cx="6254749" cy="63622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F499FF-A2CF-4F91-914C-724FE7FE2057}">
      <dsp:nvSpPr>
        <dsp:cNvPr id="0" name=""/>
        <dsp:cNvSpPr/>
      </dsp:nvSpPr>
      <dsp:spPr>
        <a:xfrm>
          <a:off x="192459" y="1734184"/>
          <a:ext cx="349925" cy="349925"/>
        </a:xfrm>
        <a:prstGeom prst="rect">
          <a:avLst/>
        </a:prstGeom>
        <a:blipFill>
          <a:blip xmlns:r="http://schemas.openxmlformats.org/officeDocument/2006/relationships">
            <a:extLst>
              <a:ext uri="{28A0092B-C50C-407E-A947-70E740481C1C}">
                <a14:useLocalDpi xmlns:a14="http://schemas.microsoft.com/office/drawing/2010/main" val="0"/>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AF85A48-4306-4DD9-9F1D-9A9F03F83273}">
      <dsp:nvSpPr>
        <dsp:cNvPr id="0" name=""/>
        <dsp:cNvSpPr/>
      </dsp:nvSpPr>
      <dsp:spPr>
        <a:xfrm>
          <a:off x="734843" y="1591032"/>
          <a:ext cx="5519906" cy="636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34" tIns="67334" rIns="67334" bIns="67334" numCol="1" spcCol="1270" anchor="ctr" anchorCtr="0">
          <a:noAutofit/>
        </a:bodyPr>
        <a:lstStyle/>
        <a:p>
          <a:pPr marL="0" lvl="0" indent="0" algn="l" defTabSz="711200">
            <a:lnSpc>
              <a:spcPct val="100000"/>
            </a:lnSpc>
            <a:spcBef>
              <a:spcPct val="0"/>
            </a:spcBef>
            <a:spcAft>
              <a:spcPct val="35000"/>
            </a:spcAft>
            <a:buNone/>
          </a:pPr>
          <a:r>
            <a:rPr lang="nl-NL" sz="1600" kern="1200" dirty="0"/>
            <a:t>….een zichzelf versterkend proces</a:t>
          </a:r>
          <a:endParaRPr lang="en-US" sz="1600" kern="1200" dirty="0"/>
        </a:p>
      </dsp:txBody>
      <dsp:txXfrm>
        <a:off x="734843" y="1591032"/>
        <a:ext cx="5519906" cy="636228"/>
      </dsp:txXfrm>
    </dsp:sp>
    <dsp:sp modelId="{45E28623-ED8F-47A7-A886-A9DC1D8B7639}">
      <dsp:nvSpPr>
        <dsp:cNvPr id="0" name=""/>
        <dsp:cNvSpPr/>
      </dsp:nvSpPr>
      <dsp:spPr>
        <a:xfrm>
          <a:off x="0" y="2386318"/>
          <a:ext cx="6254749" cy="63622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3D6146-691E-4F92-B9A9-E8A30ACC6D38}">
      <dsp:nvSpPr>
        <dsp:cNvPr id="0" name=""/>
        <dsp:cNvSpPr/>
      </dsp:nvSpPr>
      <dsp:spPr>
        <a:xfrm>
          <a:off x="192459" y="2529469"/>
          <a:ext cx="349925" cy="349925"/>
        </a:xfrm>
        <a:prstGeom prst="rect">
          <a:avLst/>
        </a:prstGeom>
        <a:blipFill>
          <a:blip xmlns:r="http://schemas.openxmlformats.org/officeDocument/2006/relationships">
            <a:extLst>
              <a:ext uri="{28A0092B-C50C-407E-A947-70E740481C1C}">
                <a14:useLocalDpi xmlns:a14="http://schemas.microsoft.com/office/drawing/2010/main" val="0"/>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571A3989-DD64-47C3-AF54-28B6F6D1F826}">
      <dsp:nvSpPr>
        <dsp:cNvPr id="0" name=""/>
        <dsp:cNvSpPr/>
      </dsp:nvSpPr>
      <dsp:spPr>
        <a:xfrm>
          <a:off x="734843" y="2386318"/>
          <a:ext cx="5519906" cy="636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34" tIns="67334" rIns="67334" bIns="67334" numCol="1" spcCol="1270" anchor="ctr" anchorCtr="0">
          <a:noAutofit/>
        </a:bodyPr>
        <a:lstStyle/>
        <a:p>
          <a:pPr marL="0" lvl="0" indent="0" algn="l" defTabSz="711200">
            <a:lnSpc>
              <a:spcPct val="100000"/>
            </a:lnSpc>
            <a:spcBef>
              <a:spcPct val="0"/>
            </a:spcBef>
            <a:spcAft>
              <a:spcPct val="35000"/>
            </a:spcAft>
            <a:buNone/>
          </a:pPr>
          <a:r>
            <a:rPr lang="nl-NL" sz="1600" kern="1200" dirty="0"/>
            <a:t>Verontwaardiging, er moeten koppen rollen, filters vallen weg, nieuwe feiten, </a:t>
          </a:r>
          <a:r>
            <a:rPr lang="nl-NL" sz="1600" kern="1200" dirty="0" err="1"/>
            <a:t>confirmation</a:t>
          </a:r>
          <a:r>
            <a:rPr lang="nl-NL" sz="1600" kern="1200" dirty="0"/>
            <a:t> bias</a:t>
          </a:r>
          <a:endParaRPr lang="en-US" sz="1600" kern="1200" dirty="0"/>
        </a:p>
      </dsp:txBody>
      <dsp:txXfrm>
        <a:off x="734843" y="2386318"/>
        <a:ext cx="5519906" cy="636228"/>
      </dsp:txXfrm>
    </dsp:sp>
    <dsp:sp modelId="{3497EFC9-B1BC-4EF4-AF7B-9B045925C370}">
      <dsp:nvSpPr>
        <dsp:cNvPr id="0" name=""/>
        <dsp:cNvSpPr/>
      </dsp:nvSpPr>
      <dsp:spPr>
        <a:xfrm>
          <a:off x="0" y="3181603"/>
          <a:ext cx="6254749" cy="63622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6C3911-EE2F-424C-9F61-4D1FDD2E1242}">
      <dsp:nvSpPr>
        <dsp:cNvPr id="0" name=""/>
        <dsp:cNvSpPr/>
      </dsp:nvSpPr>
      <dsp:spPr>
        <a:xfrm>
          <a:off x="192459" y="3324755"/>
          <a:ext cx="349925" cy="349925"/>
        </a:xfrm>
        <a:prstGeom prst="rect">
          <a:avLst/>
        </a:prstGeom>
        <a:blipFill>
          <a:blip xmlns:r="http://schemas.openxmlformats.org/officeDocument/2006/relationships">
            <a:extLst>
              <a:ext uri="{28A0092B-C50C-407E-A947-70E740481C1C}">
                <a14:useLocalDpi xmlns:a14="http://schemas.microsoft.com/office/drawing/2010/main" val="0"/>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31F880FC-BF45-4B22-BB56-012358EF643C}">
      <dsp:nvSpPr>
        <dsp:cNvPr id="0" name=""/>
        <dsp:cNvSpPr/>
      </dsp:nvSpPr>
      <dsp:spPr>
        <a:xfrm>
          <a:off x="734843" y="3181603"/>
          <a:ext cx="5519906" cy="636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34" tIns="67334" rIns="67334" bIns="67334" numCol="1" spcCol="1270" anchor="ctr" anchorCtr="0">
          <a:noAutofit/>
        </a:bodyPr>
        <a:lstStyle/>
        <a:p>
          <a:pPr marL="0" lvl="0" indent="0" algn="l" defTabSz="711200">
            <a:lnSpc>
              <a:spcPct val="100000"/>
            </a:lnSpc>
            <a:spcBef>
              <a:spcPct val="0"/>
            </a:spcBef>
            <a:spcAft>
              <a:spcPct val="35000"/>
            </a:spcAft>
            <a:buNone/>
          </a:pPr>
          <a:r>
            <a:rPr lang="nl-NL" sz="1600" kern="1200" dirty="0"/>
            <a:t>Nadruk op zeldzame afwijkingen (niet alledaagse risico’s)</a:t>
          </a:r>
          <a:endParaRPr lang="en-US" sz="1600" kern="1200" dirty="0"/>
        </a:p>
      </dsp:txBody>
      <dsp:txXfrm>
        <a:off x="734843" y="3181603"/>
        <a:ext cx="5519906" cy="636228"/>
      </dsp:txXfrm>
    </dsp:sp>
    <dsp:sp modelId="{1C144E3B-2B65-4EA8-AB05-97D6E0EE4645}">
      <dsp:nvSpPr>
        <dsp:cNvPr id="0" name=""/>
        <dsp:cNvSpPr/>
      </dsp:nvSpPr>
      <dsp:spPr>
        <a:xfrm>
          <a:off x="0" y="3976889"/>
          <a:ext cx="6254749" cy="63622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46F9B-F422-4858-8725-9E6D2C85DB9C}">
      <dsp:nvSpPr>
        <dsp:cNvPr id="0" name=""/>
        <dsp:cNvSpPr/>
      </dsp:nvSpPr>
      <dsp:spPr>
        <a:xfrm>
          <a:off x="192459" y="4120040"/>
          <a:ext cx="349925" cy="349925"/>
        </a:xfrm>
        <a:prstGeom prst="rect">
          <a:avLst/>
        </a:prstGeom>
        <a:blipFill>
          <a:blip xmlns:r="http://schemas.openxmlformats.org/officeDocument/2006/relationships">
            <a:extLst>
              <a:ext uri="{28A0092B-C50C-407E-A947-70E740481C1C}">
                <a14:useLocalDpi xmlns:a14="http://schemas.microsoft.com/office/drawing/2010/main" val="0"/>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0689A1F-8CA5-46F8-AB13-0B12D9AFCB9D}">
      <dsp:nvSpPr>
        <dsp:cNvPr id="0" name=""/>
        <dsp:cNvSpPr/>
      </dsp:nvSpPr>
      <dsp:spPr>
        <a:xfrm>
          <a:off x="734843" y="3976889"/>
          <a:ext cx="5519906" cy="636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34" tIns="67334" rIns="67334" bIns="67334" numCol="1" spcCol="1270" anchor="ctr" anchorCtr="0">
          <a:noAutofit/>
        </a:bodyPr>
        <a:lstStyle/>
        <a:p>
          <a:pPr marL="0" lvl="0" indent="0" algn="l" defTabSz="711200">
            <a:lnSpc>
              <a:spcPct val="100000"/>
            </a:lnSpc>
            <a:spcBef>
              <a:spcPct val="0"/>
            </a:spcBef>
            <a:spcAft>
              <a:spcPct val="35000"/>
            </a:spcAft>
            <a:buNone/>
          </a:pPr>
          <a:r>
            <a:rPr lang="nl-NL" sz="1600" kern="1200" dirty="0"/>
            <a:t>Geen nuance maar: angst, woede en verontwaardiging</a:t>
          </a:r>
          <a:endParaRPr lang="en-US" sz="1600" kern="1200" dirty="0"/>
        </a:p>
      </dsp:txBody>
      <dsp:txXfrm>
        <a:off x="734843" y="3976889"/>
        <a:ext cx="5519906" cy="636228"/>
      </dsp:txXfrm>
    </dsp:sp>
    <dsp:sp modelId="{81DAD814-A3AA-42BC-BD1F-86379687800E}">
      <dsp:nvSpPr>
        <dsp:cNvPr id="0" name=""/>
        <dsp:cNvSpPr/>
      </dsp:nvSpPr>
      <dsp:spPr>
        <a:xfrm>
          <a:off x="0" y="4772174"/>
          <a:ext cx="6254749" cy="63622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294A97-D94F-434E-8C49-3C75E261CF45}">
      <dsp:nvSpPr>
        <dsp:cNvPr id="0" name=""/>
        <dsp:cNvSpPr/>
      </dsp:nvSpPr>
      <dsp:spPr>
        <a:xfrm>
          <a:off x="192459" y="4915325"/>
          <a:ext cx="349925" cy="3499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in">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236FF6-D001-4987-863C-559ED2D0F76D}">
      <dsp:nvSpPr>
        <dsp:cNvPr id="0" name=""/>
        <dsp:cNvSpPr/>
      </dsp:nvSpPr>
      <dsp:spPr>
        <a:xfrm>
          <a:off x="734843" y="4772174"/>
          <a:ext cx="5519906" cy="636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34" tIns="67334" rIns="67334" bIns="67334" numCol="1" spcCol="1270" anchor="ctr" anchorCtr="0">
          <a:noAutofit/>
        </a:bodyPr>
        <a:lstStyle/>
        <a:p>
          <a:pPr marL="0" lvl="0" indent="0" algn="l" defTabSz="711200">
            <a:lnSpc>
              <a:spcPct val="100000"/>
            </a:lnSpc>
            <a:spcBef>
              <a:spcPct val="0"/>
            </a:spcBef>
            <a:spcAft>
              <a:spcPct val="35000"/>
            </a:spcAft>
            <a:buNone/>
          </a:pPr>
          <a:r>
            <a:rPr lang="en-US" sz="1600" kern="1200" dirty="0"/>
            <a:t>Self-referential </a:t>
          </a:r>
          <a:r>
            <a:rPr lang="en-US" sz="1600" kern="1200" dirty="0" err="1"/>
            <a:t>optreden</a:t>
          </a:r>
          <a:r>
            <a:rPr lang="en-US" sz="1600" kern="1200" dirty="0"/>
            <a:t>: </a:t>
          </a:r>
          <a:r>
            <a:rPr lang="en-US" sz="1600" kern="1200" dirty="0" err="1"/>
            <a:t>berichten</a:t>
          </a:r>
          <a:r>
            <a:rPr lang="en-US" sz="1600" kern="1200" dirty="0"/>
            <a:t> van </a:t>
          </a:r>
          <a:r>
            <a:rPr lang="en-US" sz="1600" kern="1200" dirty="0" err="1"/>
            <a:t>elkaar</a:t>
          </a:r>
          <a:r>
            <a:rPr lang="en-US" sz="1600" kern="1200" dirty="0"/>
            <a:t> </a:t>
          </a:r>
          <a:r>
            <a:rPr lang="en-US" sz="1600" kern="1200" dirty="0" err="1"/>
            <a:t>overnemen</a:t>
          </a:r>
          <a:endParaRPr lang="en-US" sz="1600" kern="1200" dirty="0"/>
        </a:p>
      </dsp:txBody>
      <dsp:txXfrm>
        <a:off x="734843" y="4772174"/>
        <a:ext cx="5519906" cy="6362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EDF8D-A3A6-416C-83A8-44A5700CBFFE}">
      <dsp:nvSpPr>
        <dsp:cNvPr id="0" name=""/>
        <dsp:cNvSpPr/>
      </dsp:nvSpPr>
      <dsp:spPr>
        <a:xfrm>
          <a:off x="668000" y="805"/>
          <a:ext cx="2763453" cy="1658071"/>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err="1"/>
            <a:t>Zelfcorrigerend</a:t>
          </a:r>
          <a:r>
            <a:rPr lang="en-US" sz="1900" b="1" kern="1200" dirty="0"/>
            <a:t> </a:t>
          </a:r>
        </a:p>
        <a:p>
          <a:pPr marL="0" lvl="0" indent="0" algn="ctr" defTabSz="844550">
            <a:lnSpc>
              <a:spcPct val="90000"/>
            </a:lnSpc>
            <a:spcBef>
              <a:spcPct val="0"/>
            </a:spcBef>
            <a:spcAft>
              <a:spcPct val="35000"/>
            </a:spcAft>
            <a:buNone/>
          </a:pPr>
          <a:r>
            <a:rPr lang="en-US" sz="1900" b="1" kern="1200" dirty="0" err="1"/>
            <a:t>vermogen</a:t>
          </a:r>
          <a:r>
            <a:rPr lang="en-US" sz="1900" b="1" kern="1200" dirty="0"/>
            <a:t> van </a:t>
          </a:r>
          <a:r>
            <a:rPr lang="en-US" sz="1900" b="1" kern="1200" dirty="0" err="1"/>
            <a:t>nieuwsbladen</a:t>
          </a:r>
          <a:r>
            <a:rPr lang="en-US" sz="1900" b="1" kern="1200" dirty="0"/>
            <a:t>?</a:t>
          </a:r>
        </a:p>
      </dsp:txBody>
      <dsp:txXfrm>
        <a:off x="668000" y="805"/>
        <a:ext cx="2763453" cy="1658071"/>
      </dsp:txXfrm>
    </dsp:sp>
    <dsp:sp modelId="{5B7A2B7F-E0B9-4B84-82CB-59603F5908AE}">
      <dsp:nvSpPr>
        <dsp:cNvPr id="0" name=""/>
        <dsp:cNvSpPr/>
      </dsp:nvSpPr>
      <dsp:spPr>
        <a:xfrm>
          <a:off x="3707798" y="805"/>
          <a:ext cx="2763453" cy="1658071"/>
        </a:xfrm>
        <a:prstGeom prst="rect">
          <a:avLst/>
        </a:prstGeom>
        <a:solidFill>
          <a:schemeClr val="accent2">
            <a:hueOff val="1559665"/>
            <a:satOff val="8876"/>
            <a:lumOff val="274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b="1" kern="1200" dirty="0"/>
            <a:t>Als de emotie hoog is doen rationale argumenten en bewijsvoering er eigenlijk niet meer toe</a:t>
          </a:r>
          <a:endParaRPr lang="en-US" sz="1900" kern="1200" dirty="0"/>
        </a:p>
      </dsp:txBody>
      <dsp:txXfrm>
        <a:off x="3707798" y="805"/>
        <a:ext cx="2763453" cy="1658071"/>
      </dsp:txXfrm>
    </dsp:sp>
    <dsp:sp modelId="{3BBA223F-1404-4092-9DA1-807DC5349120}">
      <dsp:nvSpPr>
        <dsp:cNvPr id="0" name=""/>
        <dsp:cNvSpPr/>
      </dsp:nvSpPr>
      <dsp:spPr>
        <a:xfrm>
          <a:off x="6747596" y="805"/>
          <a:ext cx="2763453" cy="1658071"/>
        </a:xfrm>
        <a:prstGeom prst="rect">
          <a:avLst/>
        </a:prstGeom>
        <a:solidFill>
          <a:schemeClr val="accent2">
            <a:hueOff val="3119331"/>
            <a:satOff val="17752"/>
            <a:lumOff val="549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err="1"/>
            <a:t>Klokkenluider</a:t>
          </a:r>
          <a:r>
            <a:rPr lang="nl-NL" sz="1900" b="1" kern="1200" dirty="0"/>
            <a:t>?</a:t>
          </a:r>
          <a:endParaRPr lang="en-US" sz="1900" b="1" kern="1200" dirty="0"/>
        </a:p>
      </dsp:txBody>
      <dsp:txXfrm>
        <a:off x="6747596" y="805"/>
        <a:ext cx="2763453" cy="1658071"/>
      </dsp:txXfrm>
    </dsp:sp>
    <dsp:sp modelId="{D9ECD300-734B-4CB8-855A-E84A054F18AE}">
      <dsp:nvSpPr>
        <dsp:cNvPr id="0" name=""/>
        <dsp:cNvSpPr/>
      </dsp:nvSpPr>
      <dsp:spPr>
        <a:xfrm>
          <a:off x="2187899" y="1935222"/>
          <a:ext cx="2763453" cy="1658071"/>
        </a:xfrm>
        <a:prstGeom prst="rect">
          <a:avLst/>
        </a:prstGeom>
        <a:solidFill>
          <a:schemeClr val="accent2">
            <a:hueOff val="4678996"/>
            <a:satOff val="26628"/>
            <a:lumOff val="823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err="1"/>
            <a:t>Een</a:t>
          </a:r>
          <a:r>
            <a:rPr lang="en-US" sz="1900" b="1" kern="1200" dirty="0"/>
            <a:t> </a:t>
          </a:r>
          <a:r>
            <a:rPr lang="en-US" sz="1900" b="1" kern="1200" dirty="0" err="1"/>
            <a:t>artikel</a:t>
          </a:r>
          <a:r>
            <a:rPr lang="en-US" sz="1900" b="1" kern="1200" dirty="0"/>
            <a:t> in </a:t>
          </a:r>
        </a:p>
        <a:p>
          <a:pPr marL="0" lvl="0" indent="0" algn="ctr" defTabSz="844550">
            <a:lnSpc>
              <a:spcPct val="90000"/>
            </a:lnSpc>
            <a:spcBef>
              <a:spcPct val="0"/>
            </a:spcBef>
            <a:spcAft>
              <a:spcPct val="35000"/>
            </a:spcAft>
            <a:buNone/>
          </a:pPr>
          <a:r>
            <a:rPr lang="en-US" sz="1900" b="1" kern="1200"/>
            <a:t>‘de </a:t>
          </a:r>
          <a:r>
            <a:rPr lang="en-US" sz="1900" b="1" kern="1200" dirty="0"/>
            <a:t>correspondent’</a:t>
          </a:r>
        </a:p>
      </dsp:txBody>
      <dsp:txXfrm>
        <a:off x="2187899" y="1935222"/>
        <a:ext cx="2763453" cy="1658071"/>
      </dsp:txXfrm>
    </dsp:sp>
    <dsp:sp modelId="{6C33CF6D-14AE-4EA6-8E5D-7902FE797B63}">
      <dsp:nvSpPr>
        <dsp:cNvPr id="0" name=""/>
        <dsp:cNvSpPr/>
      </dsp:nvSpPr>
      <dsp:spPr>
        <a:xfrm>
          <a:off x="5227697" y="1935222"/>
          <a:ext cx="2763453" cy="1658071"/>
        </a:xfrm>
        <a:prstGeom prst="rect">
          <a:avLst/>
        </a:prstGeom>
        <a:solidFill>
          <a:schemeClr val="accent2">
            <a:hueOff val="6238661"/>
            <a:satOff val="35504"/>
            <a:lumOff val="1098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err="1"/>
            <a:t>Willen</a:t>
          </a:r>
          <a:r>
            <a:rPr lang="en-US" sz="1900" b="1" kern="1200" dirty="0"/>
            <a:t> we </a:t>
          </a:r>
          <a:r>
            <a:rPr lang="en-US" sz="1900" b="1" kern="1200" dirty="0" err="1"/>
            <a:t>wel</a:t>
          </a:r>
          <a:r>
            <a:rPr lang="en-US" sz="1900" b="1" kern="1200" dirty="0"/>
            <a:t>?</a:t>
          </a:r>
        </a:p>
        <a:p>
          <a:pPr marL="0" lvl="0" indent="0" algn="ctr" defTabSz="844550">
            <a:lnSpc>
              <a:spcPct val="90000"/>
            </a:lnSpc>
            <a:spcBef>
              <a:spcPct val="0"/>
            </a:spcBef>
            <a:spcAft>
              <a:spcPct val="35000"/>
            </a:spcAft>
            <a:buNone/>
          </a:pPr>
          <a:r>
            <a:rPr lang="en-US" sz="1900" b="1" kern="1200" dirty="0"/>
            <a:t>Brood </a:t>
          </a:r>
          <a:r>
            <a:rPr lang="en-US" sz="1900" b="1" kern="1200" dirty="0" err="1"/>
            <a:t>en</a:t>
          </a:r>
          <a:r>
            <a:rPr lang="en-US" sz="1900" b="1" kern="1200" dirty="0"/>
            <a:t> </a:t>
          </a:r>
          <a:r>
            <a:rPr lang="en-US" sz="1900" b="1" kern="1200" dirty="0" err="1"/>
            <a:t>Spelen</a:t>
          </a:r>
          <a:r>
            <a:rPr lang="en-US" sz="1900" b="1" kern="1200" dirty="0"/>
            <a:t>?</a:t>
          </a:r>
        </a:p>
      </dsp:txBody>
      <dsp:txXfrm>
        <a:off x="5227697" y="1935222"/>
        <a:ext cx="2763453" cy="16580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A303E-DEC2-4262-AFDC-9E297A20EFC3}">
      <dsp:nvSpPr>
        <dsp:cNvPr id="0" name=""/>
        <dsp:cNvSpPr/>
      </dsp:nvSpPr>
      <dsp:spPr>
        <a:xfrm>
          <a:off x="0" y="0"/>
          <a:ext cx="1301948" cy="130194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3447" r="19800" b="-4"/>
          <a:stretch/>
        </a:blipFill>
        <a:ln>
          <a:noFill/>
        </a:ln>
        <a:effectLst/>
      </dsp:spPr>
      <dsp:style>
        <a:lnRef idx="0">
          <a:scrgbClr r="0" g="0" b="0"/>
        </a:lnRef>
        <a:fillRef idx="3">
          <a:scrgbClr r="0" g="0" b="0"/>
        </a:fillRef>
        <a:effectRef idx="2">
          <a:scrgbClr r="0" g="0" b="0"/>
        </a:effectRef>
        <a:fontRef idx="minor">
          <a:schemeClr val="lt1"/>
        </a:fontRef>
      </dsp:style>
    </dsp:sp>
    <dsp:sp modelId="{1E4190C7-A8A0-4755-979C-C0D0F1603994}">
      <dsp:nvSpPr>
        <dsp:cNvPr id="0" name=""/>
        <dsp:cNvSpPr/>
      </dsp:nvSpPr>
      <dsp:spPr>
        <a:xfrm>
          <a:off x="1481948" y="0"/>
          <a:ext cx="8605750" cy="33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nl-NL" sz="1800" kern="1200"/>
            <a:t>Publieke perceptie</a:t>
          </a:r>
        </a:p>
      </dsp:txBody>
      <dsp:txXfrm>
        <a:off x="1481948" y="0"/>
        <a:ext cx="8605750" cy="337201"/>
      </dsp:txXfrm>
    </dsp:sp>
    <dsp:sp modelId="{0042A4FB-742D-479F-88E3-E953B2921D62}">
      <dsp:nvSpPr>
        <dsp:cNvPr id="0" name=""/>
        <dsp:cNvSpPr/>
      </dsp:nvSpPr>
      <dsp:spPr>
        <a:xfrm>
          <a:off x="1481948" y="337201"/>
          <a:ext cx="8605750" cy="964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nl-NL" sz="1400" kern="1200" dirty="0"/>
            <a:t>De media hebben een significante rol gespeeld in het vormen van de publieke perceptie over de Bijlmerramp en de gevolgen daarvan.</a:t>
          </a:r>
        </a:p>
      </dsp:txBody>
      <dsp:txXfrm>
        <a:off x="1481948" y="337201"/>
        <a:ext cx="8605750" cy="964747"/>
      </dsp:txXfrm>
    </dsp:sp>
    <dsp:sp modelId="{8E23E515-6176-446C-9804-BA069C62B2E6}">
      <dsp:nvSpPr>
        <dsp:cNvPr id="0" name=""/>
        <dsp:cNvSpPr/>
      </dsp:nvSpPr>
      <dsp:spPr>
        <a:xfrm>
          <a:off x="0" y="1406104"/>
          <a:ext cx="1301948" cy="130194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6206" r="22544" b="-1"/>
          <a:stretch/>
        </a:blipFill>
        <a:ln>
          <a:noFill/>
        </a:ln>
        <a:effectLst/>
      </dsp:spPr>
      <dsp:style>
        <a:lnRef idx="0">
          <a:scrgbClr r="0" g="0" b="0"/>
        </a:lnRef>
        <a:fillRef idx="3">
          <a:scrgbClr r="0" g="0" b="0"/>
        </a:fillRef>
        <a:effectRef idx="2">
          <a:scrgbClr r="0" g="0" b="0"/>
        </a:effectRef>
        <a:fontRef idx="minor">
          <a:schemeClr val="lt1"/>
        </a:fontRef>
      </dsp:style>
    </dsp:sp>
    <dsp:sp modelId="{CE53FAB3-1F8C-42FA-97DC-6FEA1D4AE39D}">
      <dsp:nvSpPr>
        <dsp:cNvPr id="0" name=""/>
        <dsp:cNvSpPr/>
      </dsp:nvSpPr>
      <dsp:spPr>
        <a:xfrm>
          <a:off x="1481948" y="1406104"/>
          <a:ext cx="8605750" cy="33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nl-NL" sz="1800" kern="1200"/>
            <a:t>Beleidsveranderingen</a:t>
          </a:r>
        </a:p>
      </dsp:txBody>
      <dsp:txXfrm>
        <a:off x="1481948" y="1406104"/>
        <a:ext cx="8605750" cy="337201"/>
      </dsp:txXfrm>
    </dsp:sp>
    <dsp:sp modelId="{E7240166-1886-441F-86AE-7AC0557EC701}">
      <dsp:nvSpPr>
        <dsp:cNvPr id="0" name=""/>
        <dsp:cNvSpPr/>
      </dsp:nvSpPr>
      <dsp:spPr>
        <a:xfrm>
          <a:off x="1481948" y="1743305"/>
          <a:ext cx="8605750" cy="964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nl-NL" sz="1400" kern="1200" dirty="0"/>
            <a:t>De gemaakte fouten door de overheid leidden tot belangrijke veranderingen in beleid na de Bijlmerramp, met nadruk op communicatie naar de doelgroep, veiligheid en crisisbeheer, de organisatie van rampenonderzoek…(OVV, MH17, vuurwerkramp Enschede)</a:t>
          </a:r>
        </a:p>
      </dsp:txBody>
      <dsp:txXfrm>
        <a:off x="1481948" y="1743305"/>
        <a:ext cx="8605750" cy="964747"/>
      </dsp:txXfrm>
    </dsp:sp>
    <dsp:sp modelId="{E3DF0040-FAB4-46BF-B9CA-49671CFDE926}">
      <dsp:nvSpPr>
        <dsp:cNvPr id="0" name=""/>
        <dsp:cNvSpPr/>
      </dsp:nvSpPr>
      <dsp:spPr>
        <a:xfrm>
          <a:off x="0" y="2812208"/>
          <a:ext cx="1301948" cy="130194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1287" r="13210" b="-5"/>
          <a:stretch/>
        </a:blipFill>
        <a:ln>
          <a:noFill/>
        </a:ln>
        <a:effectLst/>
      </dsp:spPr>
      <dsp:style>
        <a:lnRef idx="0">
          <a:scrgbClr r="0" g="0" b="0"/>
        </a:lnRef>
        <a:fillRef idx="3">
          <a:scrgbClr r="0" g="0" b="0"/>
        </a:fillRef>
        <a:effectRef idx="2">
          <a:scrgbClr r="0" g="0" b="0"/>
        </a:effectRef>
        <a:fontRef idx="minor">
          <a:schemeClr val="lt1"/>
        </a:fontRef>
      </dsp:style>
    </dsp:sp>
    <dsp:sp modelId="{9B597A0C-2D8D-4686-80E2-A3FDDCA3D0EC}">
      <dsp:nvSpPr>
        <dsp:cNvPr id="0" name=""/>
        <dsp:cNvSpPr/>
      </dsp:nvSpPr>
      <dsp:spPr>
        <a:xfrm>
          <a:off x="1481948" y="2812208"/>
          <a:ext cx="8605750" cy="33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nl-NL" sz="1800" kern="1200" dirty="0"/>
            <a:t>Opnieuw onrust in de Bijlmermeer 2022</a:t>
          </a:r>
        </a:p>
      </dsp:txBody>
      <dsp:txXfrm>
        <a:off x="1481948" y="2812208"/>
        <a:ext cx="8605750" cy="337201"/>
      </dsp:txXfrm>
    </dsp:sp>
    <dsp:sp modelId="{4A8CEBF7-E93F-460C-9405-4A1E615681ED}">
      <dsp:nvSpPr>
        <dsp:cNvPr id="0" name=""/>
        <dsp:cNvSpPr/>
      </dsp:nvSpPr>
      <dsp:spPr>
        <a:xfrm>
          <a:off x="1481948" y="3149410"/>
          <a:ext cx="8605750" cy="964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nl-NL" sz="1400" kern="1200" dirty="0"/>
            <a:t>Dertig jaren na de ramp hebben de media bijgedragen aan een opleving van de complottheorieën en een voorstelling van onopgeloste mysteries en de impact op de gemeenschap (KRO-NCRV Rampvlucht, heruitgave boek Going Down Going Down 2022, documentaire Murky Skies)</a:t>
          </a:r>
        </a:p>
      </dsp:txBody>
      <dsp:txXfrm>
        <a:off x="1481948" y="3149410"/>
        <a:ext cx="8605750" cy="96474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4D3FF-C907-4013-877F-FA6AAB486E9F}" type="datetimeFigureOut">
              <a:rPr lang="nl-NL" smtClean="0"/>
              <a:t>4-10-2025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4B3F29-4927-4C3C-86C5-6EBACA84EB0C}" type="slidenum">
              <a:rPr lang="nl-NL" smtClean="0"/>
              <a:t>‹nr.›</a:t>
            </a:fld>
            <a:endParaRPr lang="nl-NL"/>
          </a:p>
        </p:txBody>
      </p:sp>
    </p:spTree>
    <p:extLst>
      <p:ext uri="{BB962C8B-B14F-4D97-AF65-F5344CB8AC3E}">
        <p14:creationId xmlns:p14="http://schemas.microsoft.com/office/powerpoint/2010/main" val="3029214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1F6F493-82B5-2E45-9C82-EE5EEC945620}" type="slidenum">
              <a:rPr lang="nl-NL" smtClean="0"/>
              <a:t>40</a:t>
            </a:fld>
            <a:endParaRPr lang="nl-NL"/>
          </a:p>
        </p:txBody>
      </p:sp>
    </p:spTree>
    <p:extLst>
      <p:ext uri="{BB962C8B-B14F-4D97-AF65-F5344CB8AC3E}">
        <p14:creationId xmlns:p14="http://schemas.microsoft.com/office/powerpoint/2010/main" val="102324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samenwerking tussen de overheid en de media is cruciaal in tijden van crisis. In dit gedeelte bespreken we de rol van officiële verklaringen, persconferenties en de respons van autoriteiten op de media.</a:t>
            </a:r>
          </a:p>
        </p:txBody>
      </p:sp>
      <p:sp>
        <p:nvSpPr>
          <p:cNvPr id="4" name="Tijdelijke aanduiding voor dianummer 3"/>
          <p:cNvSpPr>
            <a:spLocks noGrp="1"/>
          </p:cNvSpPr>
          <p:nvPr>
            <p:ph type="sldNum" sz="quarter" idx="5"/>
          </p:nvPr>
        </p:nvSpPr>
        <p:spPr/>
        <p:txBody>
          <a:bodyPr/>
          <a:lstStyle/>
          <a:p>
            <a:pPr rtl="0"/>
            <a:fld id="{D5939589-3E79-4C82-AA4A-FE78234FAA59}" type="slidenum">
              <a:rPr lang="nl-NL" smtClean="0"/>
              <a:t>57</a:t>
            </a:fld>
            <a:endParaRPr lang="nl-NL" dirty="0"/>
          </a:p>
        </p:txBody>
      </p:sp>
    </p:spTree>
    <p:extLst>
      <p:ext uri="{BB962C8B-B14F-4D97-AF65-F5344CB8AC3E}">
        <p14:creationId xmlns:p14="http://schemas.microsoft.com/office/powerpoint/2010/main" val="332027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overheid gaf verschillende officiële verklaringen na de Bijlmerramp. We onderzoeken de inhoud van deze verklaringen en de impact ervan op de berichtgeving door de media.</a:t>
            </a:r>
          </a:p>
        </p:txBody>
      </p:sp>
      <p:sp>
        <p:nvSpPr>
          <p:cNvPr id="4" name="Tijdelijke aanduiding voor dianummer 3"/>
          <p:cNvSpPr>
            <a:spLocks noGrp="1"/>
          </p:cNvSpPr>
          <p:nvPr>
            <p:ph type="sldNum" sz="quarter" idx="5"/>
          </p:nvPr>
        </p:nvSpPr>
        <p:spPr/>
        <p:txBody>
          <a:bodyPr/>
          <a:lstStyle/>
          <a:p>
            <a:pPr rtl="0"/>
            <a:fld id="{D5939589-3E79-4C82-AA4A-FE78234FAA59}" type="slidenum">
              <a:rPr lang="nl-NL" smtClean="0"/>
              <a:t>58</a:t>
            </a:fld>
            <a:endParaRPr lang="nl-NL" dirty="0"/>
          </a:p>
        </p:txBody>
      </p:sp>
    </p:spTree>
    <p:extLst>
      <p:ext uri="{BB962C8B-B14F-4D97-AF65-F5344CB8AC3E}">
        <p14:creationId xmlns:p14="http://schemas.microsoft.com/office/powerpoint/2010/main" val="2724210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mediarespons op de Bijlmerramp had langdurige effecten op de publieke perceptie en beleid. In dit laatste gedeelte bespreken we de invloed van de media op de manier waarop deze tragedie in de jaren daarna werd herzien.</a:t>
            </a:r>
          </a:p>
        </p:txBody>
      </p:sp>
      <p:sp>
        <p:nvSpPr>
          <p:cNvPr id="4" name="Tijdelijke aanduiding voor dianummer 3"/>
          <p:cNvSpPr>
            <a:spLocks noGrp="1"/>
          </p:cNvSpPr>
          <p:nvPr>
            <p:ph type="sldNum" sz="quarter" idx="5"/>
          </p:nvPr>
        </p:nvSpPr>
        <p:spPr/>
        <p:txBody>
          <a:bodyPr/>
          <a:lstStyle/>
          <a:p>
            <a:pPr rtl="0"/>
            <a:fld id="{D5939589-3E79-4C82-AA4A-FE78234FAA59}" type="slidenum">
              <a:rPr lang="nl-NL" smtClean="0"/>
              <a:t>59</a:t>
            </a:fld>
            <a:endParaRPr lang="nl-NL" dirty="0"/>
          </a:p>
        </p:txBody>
      </p:sp>
    </p:spTree>
    <p:extLst>
      <p:ext uri="{BB962C8B-B14F-4D97-AF65-F5344CB8AC3E}">
        <p14:creationId xmlns:p14="http://schemas.microsoft.com/office/powerpoint/2010/main" val="4285743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1F6F493-82B5-2E45-9C82-EE5EEC945620}" type="slidenum">
              <a:rPr lang="nl-NL" smtClean="0"/>
              <a:t>42</a:t>
            </a:fld>
            <a:endParaRPr lang="nl-NL"/>
          </a:p>
        </p:txBody>
      </p:sp>
    </p:spTree>
    <p:extLst>
      <p:ext uri="{BB962C8B-B14F-4D97-AF65-F5344CB8AC3E}">
        <p14:creationId xmlns:p14="http://schemas.microsoft.com/office/powerpoint/2010/main" val="180434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1F6F493-82B5-2E45-9C82-EE5EEC945620}" type="slidenum">
              <a:rPr lang="nl-NL" smtClean="0"/>
              <a:t>43</a:t>
            </a:fld>
            <a:endParaRPr lang="nl-NL"/>
          </a:p>
        </p:txBody>
      </p:sp>
    </p:spTree>
    <p:extLst>
      <p:ext uri="{BB962C8B-B14F-4D97-AF65-F5344CB8AC3E}">
        <p14:creationId xmlns:p14="http://schemas.microsoft.com/office/powerpoint/2010/main" val="3058009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Door AI gegenereerde inhoud is mogelijk onjuist.
---
Deze presentatie biedt een diepgaande analyse van de mediarespons op de Bijlmerramp, een van de grootste tragedies in Nederland. We zullen de gebeurtenissen verkennen, de rol van de media analyseren en de impact op de gemeenschap en het beleid bespreken.
</a:t>
            </a:r>
          </a:p>
        </p:txBody>
      </p:sp>
      <p:sp>
        <p:nvSpPr>
          <p:cNvPr id="4" name="Tijdelijke aanduiding voor dianummer 3"/>
          <p:cNvSpPr>
            <a:spLocks noGrp="1"/>
          </p:cNvSpPr>
          <p:nvPr>
            <p:ph type="sldNum" sz="quarter" idx="5"/>
          </p:nvPr>
        </p:nvSpPr>
        <p:spPr/>
        <p:txBody>
          <a:bodyPr/>
          <a:lstStyle/>
          <a:p>
            <a:pPr rtl="0"/>
            <a:fld id="{D5939589-3E79-4C82-AA4A-FE78234FAA59}" type="slidenum">
              <a:rPr lang="nl-NL" smtClean="0"/>
              <a:t>50</a:t>
            </a:fld>
            <a:endParaRPr lang="nl-NL" dirty="0"/>
          </a:p>
        </p:txBody>
      </p:sp>
    </p:spTree>
    <p:extLst>
      <p:ext uri="{BB962C8B-B14F-4D97-AF65-F5344CB8AC3E}">
        <p14:creationId xmlns:p14="http://schemas.microsoft.com/office/powerpoint/2010/main" val="28458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 beginnen met een overzicht van de Bijlmerramp, inclusief wat er gebeurde, de chronologie van de gebeurtenissen en de directe impact op de gemeenschap. Vervolgens analyseren we de initiële mediarespons, de rol van ooggetuigen en de ethische overwegingen in de berichtgeving. Tot slot bespreken we de langetermijneffecten van de media-aandacht en de samenwerking tussen overheid en media.</a:t>
            </a:r>
          </a:p>
        </p:txBody>
      </p:sp>
      <p:sp>
        <p:nvSpPr>
          <p:cNvPr id="4" name="Tijdelijke aanduiding voor dianummer 3"/>
          <p:cNvSpPr>
            <a:spLocks noGrp="1"/>
          </p:cNvSpPr>
          <p:nvPr>
            <p:ph type="sldNum" sz="quarter" idx="5"/>
          </p:nvPr>
        </p:nvSpPr>
        <p:spPr/>
        <p:txBody>
          <a:bodyPr/>
          <a:lstStyle/>
          <a:p>
            <a:pPr rtl="0"/>
            <a:fld id="{D5939589-3E79-4C82-AA4A-FE78234FAA59}" type="slidenum">
              <a:rPr lang="nl-NL" smtClean="0"/>
              <a:t>51</a:t>
            </a:fld>
            <a:endParaRPr lang="nl-NL" dirty="0"/>
          </a:p>
        </p:txBody>
      </p:sp>
    </p:spTree>
    <p:extLst>
      <p:ext uri="{BB962C8B-B14F-4D97-AF65-F5344CB8AC3E}">
        <p14:creationId xmlns:p14="http://schemas.microsoft.com/office/powerpoint/2010/main" val="2179051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Bijlmerramp vond plaats op 4 oktober 1992, toen een El Al-frachtvliegtuig neerstortte in de Amsterdamse Bijlmermeer. Deze ramp had verwoestende gevolgen voor de slachtoffers, hun families en de lokale gemeenschap. We zullen de belangrijkste aspecten van deze tragedie bespreken.</a:t>
            </a:r>
          </a:p>
        </p:txBody>
      </p:sp>
      <p:sp>
        <p:nvSpPr>
          <p:cNvPr id="4" name="Tijdelijke aanduiding voor dianummer 3"/>
          <p:cNvSpPr>
            <a:spLocks noGrp="1"/>
          </p:cNvSpPr>
          <p:nvPr>
            <p:ph type="sldNum" sz="quarter" idx="5"/>
          </p:nvPr>
        </p:nvSpPr>
        <p:spPr/>
        <p:txBody>
          <a:bodyPr/>
          <a:lstStyle/>
          <a:p>
            <a:pPr rtl="0"/>
            <a:fld id="{D5939589-3E79-4C82-AA4A-FE78234FAA59}" type="slidenum">
              <a:rPr lang="nl-NL" smtClean="0"/>
              <a:t>52</a:t>
            </a:fld>
            <a:endParaRPr lang="nl-NL" dirty="0"/>
          </a:p>
        </p:txBody>
      </p:sp>
    </p:spTree>
    <p:extLst>
      <p:ext uri="{BB962C8B-B14F-4D97-AF65-F5344CB8AC3E}">
        <p14:creationId xmlns:p14="http://schemas.microsoft.com/office/powerpoint/2010/main" val="1182050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dit gedeelte analyseren we de kwaliteit van de berichtgeving rondom de Bijlmerramp. We bespreken de balans tussen feitelijke informatie en sensatie, en de ethische verantwoordelijkheden van journalisten.</a:t>
            </a:r>
          </a:p>
        </p:txBody>
      </p:sp>
      <p:sp>
        <p:nvSpPr>
          <p:cNvPr id="4" name="Tijdelijke aanduiding voor dianummer 3"/>
          <p:cNvSpPr>
            <a:spLocks noGrp="1"/>
          </p:cNvSpPr>
          <p:nvPr>
            <p:ph type="sldNum" sz="quarter" idx="5"/>
          </p:nvPr>
        </p:nvSpPr>
        <p:spPr/>
        <p:txBody>
          <a:bodyPr/>
          <a:lstStyle/>
          <a:p>
            <a:pPr rtl="0"/>
            <a:fld id="{D5939589-3E79-4C82-AA4A-FE78234FAA59}" type="slidenum">
              <a:rPr lang="nl-NL" smtClean="0"/>
              <a:t>53</a:t>
            </a:fld>
            <a:endParaRPr lang="nl-NL" dirty="0"/>
          </a:p>
        </p:txBody>
      </p:sp>
    </p:spTree>
    <p:extLst>
      <p:ext uri="{BB962C8B-B14F-4D97-AF65-F5344CB8AC3E}">
        <p14:creationId xmlns:p14="http://schemas.microsoft.com/office/powerpoint/2010/main" val="2799843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Tijdens de berichtgeving over de Bijlmerramp was er een balans tussen het verstrekken van accurate informatie en het verspreiden van desinformatie. We onderzoeken voorbeelden van misinformatie die tijdens deze tragedie circuleerden.</a:t>
            </a:r>
          </a:p>
        </p:txBody>
      </p:sp>
      <p:sp>
        <p:nvSpPr>
          <p:cNvPr id="4" name="Tijdelijke aanduiding voor dianummer 3"/>
          <p:cNvSpPr>
            <a:spLocks noGrp="1"/>
          </p:cNvSpPr>
          <p:nvPr>
            <p:ph type="sldNum" sz="quarter" idx="5"/>
          </p:nvPr>
        </p:nvSpPr>
        <p:spPr/>
        <p:txBody>
          <a:bodyPr/>
          <a:lstStyle/>
          <a:p>
            <a:pPr rtl="0"/>
            <a:fld id="{D5939589-3E79-4C82-AA4A-FE78234FAA59}" type="slidenum">
              <a:rPr lang="nl-NL" smtClean="0"/>
              <a:t>55</a:t>
            </a:fld>
            <a:endParaRPr lang="nl-NL" dirty="0"/>
          </a:p>
        </p:txBody>
      </p:sp>
    </p:spTree>
    <p:extLst>
      <p:ext uri="{BB962C8B-B14F-4D97-AF65-F5344CB8AC3E}">
        <p14:creationId xmlns:p14="http://schemas.microsoft.com/office/powerpoint/2010/main" val="2857322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Sensationalisme kan de manier waarop gebeurtenissen worden waargenomen beïnvloeden. We bespreken ethische kwesties in de journalistiek, zoals respect voor slachtoffers en hun families, en de verantwoording van de media.</a:t>
            </a:r>
          </a:p>
        </p:txBody>
      </p:sp>
      <p:sp>
        <p:nvSpPr>
          <p:cNvPr id="4" name="Tijdelijke aanduiding voor dianummer 3"/>
          <p:cNvSpPr>
            <a:spLocks noGrp="1"/>
          </p:cNvSpPr>
          <p:nvPr>
            <p:ph type="sldNum" sz="quarter" idx="5"/>
          </p:nvPr>
        </p:nvSpPr>
        <p:spPr/>
        <p:txBody>
          <a:bodyPr/>
          <a:lstStyle/>
          <a:p>
            <a:pPr rtl="0"/>
            <a:fld id="{D5939589-3E79-4C82-AA4A-FE78234FAA59}" type="slidenum">
              <a:rPr lang="nl-NL" smtClean="0"/>
              <a:t>56</a:t>
            </a:fld>
            <a:endParaRPr lang="nl-NL" dirty="0"/>
          </a:p>
        </p:txBody>
      </p:sp>
    </p:spTree>
    <p:extLst>
      <p:ext uri="{BB962C8B-B14F-4D97-AF65-F5344CB8AC3E}">
        <p14:creationId xmlns:p14="http://schemas.microsoft.com/office/powerpoint/2010/main" val="585800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nl-NL"/>
          </a:p>
        </p:txBody>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nl-NL"/>
              <a:t>Klik om stijl te bewerken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82EDB8D0-98ED-4B86-9D5F-E61ADC70144D}" type="datetimeFigureOut">
              <a:rPr lang="en-US" smtClean="0"/>
              <a:pPr/>
              <a:t>10/4/2025</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4854181D-6920-4594-9A5D-6CE56DC9F8B2}" type="slidenum">
              <a:rPr lang="en-US" smtClean="0"/>
              <a:pPr/>
              <a:t>‹nr.›</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Tree>
    <p:extLst>
      <p:ext uri="{BB962C8B-B14F-4D97-AF65-F5344CB8AC3E}">
        <p14:creationId xmlns:p14="http://schemas.microsoft.com/office/powerpoint/2010/main" val="3323941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pPr/>
              <a:t>10/4/2025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4012704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pPr/>
              <a:t>10/4/2025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228005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F057AE-3B3B-4261-B912-BF9EB9A58C36}"/>
              </a:ext>
            </a:extLst>
          </p:cNvPr>
          <p:cNvSpPr>
            <a:spLocks noGrp="1"/>
          </p:cNvSpPr>
          <p:nvPr>
            <p:ph type="title" hasCustomPrompt="1"/>
          </p:nvPr>
        </p:nvSpPr>
        <p:spPr>
          <a:xfrm>
            <a:off x="1280160" y="685800"/>
            <a:ext cx="9137012" cy="1280160"/>
          </a:xfrm>
        </p:spPr>
        <p:txBody>
          <a:bodyPr lIns="0" tIns="0" rIns="0" bIns="0" rtlCol="0"/>
          <a:lstStyle>
            <a:lvl1pPr>
              <a:defRPr lang="nl-NL" sz="4000" b="1" cap="all" spc="0" baseline="0"/>
            </a:lvl1pPr>
          </a:lstStyle>
          <a:p>
            <a:pPr rtl="0"/>
            <a:r>
              <a:rPr lang="nl-NL"/>
              <a:t>Klik om titel toe te voegen</a:t>
            </a:r>
          </a:p>
        </p:txBody>
      </p:sp>
      <p:sp>
        <p:nvSpPr>
          <p:cNvPr id="15" name="Tijdelijke aanduiding voor dianummer 14">
            <a:extLst>
              <a:ext uri="{FF2B5EF4-FFF2-40B4-BE49-F238E27FC236}">
                <a16:creationId xmlns:a16="http://schemas.microsoft.com/office/drawing/2014/main" id="{0F91A5DB-A2CA-1D70-9A06-3869A288C924}"/>
              </a:ext>
            </a:extLst>
          </p:cNvPr>
          <p:cNvSpPr>
            <a:spLocks noGrp="1"/>
          </p:cNvSpPr>
          <p:nvPr>
            <p:ph type="sldNum" sz="quarter" idx="12"/>
          </p:nvPr>
        </p:nvSpPr>
        <p:spPr/>
        <p:txBody>
          <a:bodyPr rtlCol="0"/>
          <a:lstStyle>
            <a:defPPr>
              <a:defRPr lang="nl-NL"/>
            </a:defPPr>
          </a:lstStyle>
          <a:p>
            <a:pPr rtl="0"/>
            <a:fld id="{D8DA9DAA-006C-4F4B-980E-E3DF019B24E2}" type="slidenum">
              <a:rPr lang="nl-NL" smtClean="0"/>
              <a:pPr rtl="0"/>
              <a:t>‹nr.›</a:t>
            </a:fld>
            <a:endParaRPr lang="nl-NL" dirty="0"/>
          </a:p>
        </p:txBody>
      </p:sp>
      <p:sp>
        <p:nvSpPr>
          <p:cNvPr id="4" name="Tijdelijke aanduiding voor inhoud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2327440"/>
            <a:ext cx="4846320" cy="4040574"/>
          </a:xfrm>
        </p:spPr>
        <p:txBody>
          <a:bodyPr lIns="0" tIns="0" rIns="0" bIns="0" rtlCol="0">
            <a:normAutofit/>
          </a:bodyPr>
          <a:lstStyle>
            <a:lvl1pPr marL="0" indent="0">
              <a:spcAft>
                <a:spcPts val="0"/>
              </a:spcAft>
              <a:buNone/>
              <a:defRPr lang="nl-NL" sz="1800"/>
            </a:lvl1pPr>
            <a:lvl2pPr marL="228600">
              <a:spcBef>
                <a:spcPts val="1200"/>
              </a:spcBef>
              <a:defRPr lang="nl-NL" sz="1800"/>
            </a:lvl2pPr>
            <a:lvl3pPr marL="685800">
              <a:spcBef>
                <a:spcPts val="1200"/>
              </a:spcBef>
              <a:defRPr lang="nl-NL" sz="1800"/>
            </a:lvl3pPr>
            <a:lvl4pPr marL="1143000">
              <a:spcBef>
                <a:spcPts val="1200"/>
              </a:spcBef>
              <a:defRPr lang="nl-NL" sz="1800"/>
            </a:lvl4pPr>
            <a:lvl5pPr marL="1600200">
              <a:spcBef>
                <a:spcPts val="1200"/>
              </a:spcBef>
              <a:defRPr lang="nl-NL" sz="1800"/>
            </a:lvl5pPr>
          </a:lstStyle>
          <a:p>
            <a:pPr lvl="0" rtl="0"/>
            <a:r>
              <a:rPr lang="nl-NL"/>
              <a:t>Klik om tekst toe te voegen</a:t>
            </a:r>
          </a:p>
          <a:p>
            <a:pPr lvl="1" rtl="0"/>
            <a:r>
              <a:rPr lang="nl-NL"/>
              <a:t>Tweede niveau</a:t>
            </a:r>
          </a:p>
          <a:p>
            <a:pPr lvl="2" rtl="0"/>
            <a:r>
              <a:rPr lang="nl-NL"/>
              <a:t>Derde niveau</a:t>
            </a:r>
          </a:p>
          <a:p>
            <a:pPr lvl="3" rtl="0"/>
            <a:r>
              <a:rPr lang="nl-NL"/>
              <a:t>Vierde niveau</a:t>
            </a:r>
          </a:p>
          <a:p>
            <a:pPr lvl="4" rtl="0"/>
            <a:r>
              <a:rPr lang="nl-NL"/>
              <a:t>Vijfde niveau</a:t>
            </a:r>
          </a:p>
        </p:txBody>
      </p:sp>
      <p:sp>
        <p:nvSpPr>
          <p:cNvPr id="6" name="Tijdelijke aanduiding voor inhoud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23402" y="2327441"/>
            <a:ext cx="4846320" cy="4040574"/>
          </a:xfrm>
        </p:spPr>
        <p:txBody>
          <a:bodyPr lIns="0" tIns="0" rIns="0" bIns="0" rtlCol="0">
            <a:normAutofit/>
          </a:bodyPr>
          <a:lstStyle>
            <a:lvl1pPr marL="0" indent="0">
              <a:spcAft>
                <a:spcPts val="0"/>
              </a:spcAft>
              <a:buNone/>
              <a:defRPr lang="nl-NL" sz="1800"/>
            </a:lvl1pPr>
            <a:lvl2pPr marL="228600">
              <a:spcBef>
                <a:spcPts val="1200"/>
              </a:spcBef>
              <a:defRPr lang="nl-NL" sz="1800"/>
            </a:lvl2pPr>
            <a:lvl3pPr marL="685800">
              <a:spcBef>
                <a:spcPts val="1200"/>
              </a:spcBef>
              <a:defRPr lang="nl-NL" sz="1800"/>
            </a:lvl3pPr>
            <a:lvl4pPr marL="1143000">
              <a:spcBef>
                <a:spcPts val="1200"/>
              </a:spcBef>
              <a:defRPr lang="nl-NL" sz="1800"/>
            </a:lvl4pPr>
            <a:lvl5pPr marL="1600200">
              <a:spcBef>
                <a:spcPts val="1200"/>
              </a:spcBef>
              <a:defRPr lang="nl-NL" sz="1800"/>
            </a:lvl5pPr>
          </a:lstStyle>
          <a:p>
            <a:pPr lvl="0" rtl="0"/>
            <a:r>
              <a:rPr lang="nl-NL"/>
              <a:t>Klik om tekst toe te voegen</a:t>
            </a:r>
          </a:p>
          <a:p>
            <a:pPr lvl="1" rtl="0"/>
            <a:r>
              <a:rPr lang="nl-NL"/>
              <a:t>Tweede niveau</a:t>
            </a:r>
          </a:p>
          <a:p>
            <a:pPr lvl="2" rtl="0"/>
            <a:r>
              <a:rPr lang="nl-NL"/>
              <a:t>Derde niveau</a:t>
            </a:r>
          </a:p>
          <a:p>
            <a:pPr lvl="3" rtl="0"/>
            <a:r>
              <a:rPr lang="nl-NL"/>
              <a:t>Vierde niveau</a:t>
            </a:r>
          </a:p>
          <a:p>
            <a:pPr lvl="4" rtl="0"/>
            <a:r>
              <a:rPr lang="nl-NL"/>
              <a:t>Vijfde niveau</a:t>
            </a:r>
          </a:p>
        </p:txBody>
      </p:sp>
      <p:cxnSp>
        <p:nvCxnSpPr>
          <p:cNvPr id="10" name="Rechte verbindingslijn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Afbeelding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defPPr>
              <a:defRPr lang="nl-NL"/>
            </a:defPPr>
          </a:lstStyle>
          <a:p>
            <a:pPr rtl="0"/>
            <a:endParaRPr lang="nl-NL" dirty="0"/>
          </a:p>
        </p:txBody>
      </p:sp>
      <p:sp>
        <p:nvSpPr>
          <p:cNvPr id="14" name="Afbeelding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defPPr>
              <a:defRPr lang="nl-NL"/>
            </a:defPPr>
          </a:lstStyle>
          <a:p>
            <a:pPr rtl="0"/>
            <a:endParaRPr lang="nl-NL" dirty="0"/>
          </a:p>
        </p:txBody>
      </p:sp>
      <p:sp>
        <p:nvSpPr>
          <p:cNvPr id="16" name="Afbeelding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defPPr>
              <a:defRPr lang="nl-NL"/>
            </a:defPPr>
          </a:lstStyle>
          <a:p>
            <a:pPr rtl="0"/>
            <a:endParaRPr lang="nl-NL" dirty="0"/>
          </a:p>
        </p:txBody>
      </p:sp>
      <p:sp>
        <p:nvSpPr>
          <p:cNvPr id="13" name="Tijdelijke aanduiding voor voettekst 12">
            <a:extLst>
              <a:ext uri="{FF2B5EF4-FFF2-40B4-BE49-F238E27FC236}">
                <a16:creationId xmlns:a16="http://schemas.microsoft.com/office/drawing/2014/main" id="{6D6A69CF-70D6-AB12-CD8B-FD75B7EE1420}"/>
              </a:ext>
            </a:extLst>
          </p:cNvPr>
          <p:cNvSpPr>
            <a:spLocks noGrp="1"/>
          </p:cNvSpPr>
          <p:nvPr>
            <p:ph type="ftr" sz="quarter" idx="11"/>
          </p:nvPr>
        </p:nvSpPr>
        <p:spPr>
          <a:xfrm>
            <a:off x="1280160" y="6356350"/>
            <a:ext cx="4114800" cy="365125"/>
          </a:xfrm>
        </p:spPr>
        <p:txBody>
          <a:bodyPr rtlCol="0"/>
          <a:lstStyle>
            <a:lvl1pPr algn="l">
              <a:defRPr lang="nl-NL"/>
            </a:lvl1pPr>
          </a:lstStyle>
          <a:p>
            <a:pPr rtl="0"/>
            <a:endParaRPr lang="nl-NL" dirty="0"/>
          </a:p>
        </p:txBody>
      </p:sp>
    </p:spTree>
    <p:extLst>
      <p:ext uri="{BB962C8B-B14F-4D97-AF65-F5344CB8AC3E}">
        <p14:creationId xmlns:p14="http://schemas.microsoft.com/office/powerpoint/2010/main" val="4076925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en inhoud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rtlCol="0" anchor="ctr" anchorCtr="0"/>
          <a:lstStyle>
            <a:lvl1pPr algn="l">
              <a:lnSpc>
                <a:spcPts val="4000"/>
              </a:lnSpc>
              <a:spcBef>
                <a:spcPts val="1000"/>
              </a:spcBef>
              <a:defRPr lang="nl-NL" sz="4000" b="1" i="0" cap="all" spc="0" baseline="0"/>
            </a:lvl1pPr>
          </a:lstStyle>
          <a:p>
            <a:pPr rtl="0"/>
            <a:r>
              <a:rPr lang="nl-NL"/>
              <a:t>Klik om stijl te bewerken</a:t>
            </a:r>
            <a:endParaRPr lang="nl-NL" dirty="0"/>
          </a:p>
        </p:txBody>
      </p:sp>
      <p:sp>
        <p:nvSpPr>
          <p:cNvPr id="6" name="Tijdelijke aanduiding voor dianumm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rtlCol="0"/>
          <a:lstStyle>
            <a:lvl1pPr>
              <a:defRPr lang="nl-NL">
                <a:solidFill>
                  <a:schemeClr val="accent2"/>
                </a:solidFill>
              </a:defRPr>
            </a:lvl1pPr>
          </a:lstStyle>
          <a:p>
            <a:pPr rtl="0"/>
            <a:fld id="{D8DA9DAA-006C-4F4B-980E-E3DF019B24E2}" type="slidenum">
              <a:rPr lang="nl-NL" smtClean="0"/>
              <a:pPr rtl="0"/>
              <a:t>‹nr.›</a:t>
            </a:fld>
            <a:endParaRPr lang="nl-NL" dirty="0"/>
          </a:p>
        </p:txBody>
      </p:sp>
      <p:sp>
        <p:nvSpPr>
          <p:cNvPr id="8" name="Tijdelijke aanduiding voor tekst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rtlCol="0">
            <a:noAutofit/>
          </a:bodyPr>
          <a:lstStyle>
            <a:lvl1pPr marL="0" indent="0">
              <a:lnSpc>
                <a:spcPct val="110000"/>
              </a:lnSpc>
              <a:buNone/>
              <a:defRPr lang="nl-NL" sz="1800"/>
            </a:lvl1pPr>
            <a:lvl2pPr marL="228600">
              <a:lnSpc>
                <a:spcPct val="110000"/>
              </a:lnSpc>
              <a:defRPr lang="nl-NL" sz="1600"/>
            </a:lvl2pPr>
            <a:lvl3pPr marL="457200">
              <a:lnSpc>
                <a:spcPct val="110000"/>
              </a:lnSpc>
              <a:defRPr lang="nl-NL" sz="1400"/>
            </a:lvl3pPr>
            <a:lvl4pPr marL="685800">
              <a:lnSpc>
                <a:spcPct val="110000"/>
              </a:lnSpc>
              <a:defRPr lang="nl-NL" sz="1200"/>
            </a:lvl4pPr>
            <a:lvl5pPr marL="914400">
              <a:lnSpc>
                <a:spcPct val="110000"/>
              </a:lnSpc>
              <a:defRPr lang="nl-NL" sz="1200"/>
            </a:lvl5pPr>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9" name="Rechthoek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stStyle>
          <a:p>
            <a:pPr algn="ctr" rtl="0"/>
            <a:endParaRPr lang="nl-NL" dirty="0"/>
          </a:p>
        </p:txBody>
      </p:sp>
      <p:sp>
        <p:nvSpPr>
          <p:cNvPr id="13" name="Tijdelijke aanduiding voor afbeelding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rtlCol="0" anchor="t" anchorCtr="0"/>
          <a:lstStyle>
            <a:lvl1pPr algn="ctr">
              <a:buNone/>
              <a:defRPr lang="nl-NL">
                <a:solidFill>
                  <a:schemeClr val="bg1"/>
                </a:solidFill>
              </a:defRPr>
            </a:lvl1pPr>
          </a:lstStyle>
          <a:p>
            <a:pPr rtl="0"/>
            <a:r>
              <a:rPr lang="nl-NL"/>
              <a:t>Klik om afbeelding toe te voegen</a:t>
            </a:r>
          </a:p>
        </p:txBody>
      </p:sp>
      <p:sp>
        <p:nvSpPr>
          <p:cNvPr id="10" name="Tijdelijke aanduiding voor voettekst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rtlCol="0"/>
          <a:lstStyle>
            <a:lvl1pPr algn="l">
              <a:defRPr lang="nl-NL"/>
            </a:lvl1pPr>
          </a:lstStyle>
          <a:p>
            <a:pPr rtl="0"/>
            <a:endParaRPr lang="nl-NL" dirty="0"/>
          </a:p>
        </p:txBody>
      </p:sp>
      <p:cxnSp>
        <p:nvCxnSpPr>
          <p:cNvPr id="3" name="Rechte verbindingslijn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349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 ondertitel + afbeelding">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p:spPr>
        <p:txBody>
          <a:bodyPr lIns="0" tIns="0" rIns="0" bIns="0" rtlCol="0" anchor="b"/>
          <a:lstStyle>
            <a:lvl1pPr algn="l">
              <a:lnSpc>
                <a:spcPts val="5400"/>
              </a:lnSpc>
              <a:defRPr lang="nl-NL" sz="5400" b="1" i="0" cap="all" spc="0" baseline="0">
                <a:solidFill>
                  <a:schemeClr val="bg1"/>
                </a:solidFill>
              </a:defRPr>
            </a:lvl1pPr>
          </a:lstStyle>
          <a:p>
            <a:pPr rtl="0"/>
            <a:r>
              <a:rPr lang="nl-NL"/>
              <a:t>Klik om titel toe te voegen</a:t>
            </a:r>
          </a:p>
        </p:txBody>
      </p:sp>
      <p:sp>
        <p:nvSpPr>
          <p:cNvPr id="3" name="Subtitel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p:spPr>
        <p:txBody>
          <a:bodyPr lIns="0" tIns="0" rIns="0" bIns="0" rtlCol="0" anchor="t" anchorCtr="0">
            <a:normAutofit/>
          </a:bodyPr>
          <a:lstStyle>
            <a:lvl1pPr marL="0" indent="0" algn="l">
              <a:buNone/>
              <a:defRPr lang="nl-NL" sz="2400">
                <a:solidFill>
                  <a:schemeClr val="bg1"/>
                </a:solidFill>
              </a:defRPr>
            </a:lvl1pPr>
            <a:lvl2pPr marL="457200" indent="0" algn="ctr">
              <a:buNone/>
              <a:defRPr lang="nl-NL" sz="2000"/>
            </a:lvl2pPr>
            <a:lvl3pPr marL="914400" indent="0" algn="ctr">
              <a:buNone/>
              <a:defRPr lang="nl-NL" sz="1800"/>
            </a:lvl3pPr>
            <a:lvl4pPr marL="1371600" indent="0" algn="ctr">
              <a:buNone/>
              <a:defRPr lang="nl-NL" sz="1600"/>
            </a:lvl4pPr>
            <a:lvl5pPr marL="1828800" indent="0" algn="ctr">
              <a:buNone/>
              <a:defRPr lang="nl-NL" sz="1600"/>
            </a:lvl5pPr>
            <a:lvl6pPr marL="2286000" indent="0" algn="ctr">
              <a:buNone/>
              <a:defRPr lang="nl-NL" sz="1600"/>
            </a:lvl6pPr>
            <a:lvl7pPr marL="2743200" indent="0" algn="ctr">
              <a:buNone/>
              <a:defRPr lang="nl-NL" sz="1600"/>
            </a:lvl7pPr>
            <a:lvl8pPr marL="3200400" indent="0" algn="ctr">
              <a:buNone/>
              <a:defRPr lang="nl-NL" sz="1600"/>
            </a:lvl8pPr>
            <a:lvl9pPr marL="3657600" indent="0" algn="ctr">
              <a:buNone/>
              <a:defRPr lang="nl-NL" sz="1600"/>
            </a:lvl9pPr>
          </a:lstStyle>
          <a:p>
            <a:pPr lvl="0" rtl="0"/>
            <a:r>
              <a:rPr lang="nl-NL"/>
              <a:t>Klik om tekst toe te voegen</a:t>
            </a:r>
          </a:p>
        </p:txBody>
      </p:sp>
      <p:cxnSp>
        <p:nvCxnSpPr>
          <p:cNvPr id="9" name="Rechte verbindingslijn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e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Afbeelding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defPPr>
                <a:defRPr lang="nl-NL"/>
              </a:defPPr>
            </a:lstStyle>
            <a:p>
              <a:pPr rtl="0"/>
              <a:endParaRPr lang="nl-NL" dirty="0"/>
            </a:p>
          </p:txBody>
        </p:sp>
        <p:sp>
          <p:nvSpPr>
            <p:cNvPr id="21" name="Afbeelding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defPPr>
                <a:defRPr lang="nl-NL"/>
              </a:defPPr>
            </a:lstStyle>
            <a:p>
              <a:pPr rtl="0"/>
              <a:endParaRPr lang="nl-NL" dirty="0"/>
            </a:p>
          </p:txBody>
        </p:sp>
        <p:sp>
          <p:nvSpPr>
            <p:cNvPr id="23" name="Afbeelding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defPPr>
                <a:defRPr lang="nl-NL"/>
              </a:defPPr>
            </a:lstStyle>
            <a:p>
              <a:pPr rtl="0"/>
              <a:endParaRPr lang="nl-NL" dirty="0"/>
            </a:p>
          </p:txBody>
        </p:sp>
      </p:grpSp>
      <p:sp>
        <p:nvSpPr>
          <p:cNvPr id="5" name="Tijdelijke aanduiding voor afbeelding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rtlCol="0" anchor="t" anchorCtr="0">
            <a:noAutofit/>
          </a:bodyPr>
          <a:lstStyle>
            <a:lvl1pPr algn="ctr">
              <a:buNone/>
              <a:defRPr lang="nl-NL" sz="1800">
                <a:solidFill>
                  <a:schemeClr val="bg1"/>
                </a:solidFill>
              </a:defRPr>
            </a:lvl1pPr>
          </a:lstStyle>
          <a:p>
            <a:pPr rtl="0"/>
            <a:r>
              <a:rPr lang="nl-NL"/>
              <a:t>Klik om afbeelding toe te voegen</a:t>
            </a:r>
          </a:p>
        </p:txBody>
      </p:sp>
    </p:spTree>
    <p:extLst>
      <p:ext uri="{BB962C8B-B14F-4D97-AF65-F5344CB8AC3E}">
        <p14:creationId xmlns:p14="http://schemas.microsoft.com/office/powerpoint/2010/main" val="3288596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pPr/>
              <a:t>10/4/2025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634882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82EDB8D0-98ED-4B86-9D5F-E61ADC70144D}" type="datetimeFigureOut">
              <a:rPr lang="en-US" smtClean="0"/>
              <a:pPr/>
              <a:t>10/4/2025</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4854181D-6920-4594-9A5D-6CE56DC9F8B2}" type="slidenum">
              <a:rPr lang="en-US" smtClean="0"/>
              <a:pPr/>
              <a:t>‹nr.›</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02717339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82EDB8D0-98ED-4B86-9D5F-E61ADC70144D}" type="datetimeFigureOut">
              <a:rPr lang="en-US" smtClean="0"/>
              <a:pPr/>
              <a:t>10/4/2025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292765680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nl-NL"/>
              <a:t>Klik om stijl te bewerken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257300" y="2909102"/>
            <a:ext cx="4800600" cy="299639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633864" y="2909102"/>
            <a:ext cx="4800600" cy="299639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82EDB8D0-98ED-4B86-9D5F-E61ADC70144D}" type="datetimeFigureOut">
              <a:rPr lang="en-US" smtClean="0"/>
              <a:pPr/>
              <a:t>10/4/2025</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282405268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82EDB8D0-98ED-4B86-9D5F-E61ADC70144D}" type="datetimeFigureOut">
              <a:rPr lang="en-US" smtClean="0"/>
              <a:pPr/>
              <a:t>10/4/2025</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2334640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EDB8D0-98ED-4B86-9D5F-E61ADC70144D}" type="datetimeFigureOut">
              <a:rPr lang="en-US" smtClean="0"/>
              <a:pPr/>
              <a:t>10/4/2025</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2952438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nl-NL"/>
              <a:t>Klik om stijl te bewerken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65051" y="6375679"/>
            <a:ext cx="1233355" cy="348462"/>
          </a:xfrm>
        </p:spPr>
        <p:txBody>
          <a:bodyPr/>
          <a:lstStyle/>
          <a:p>
            <a:fld id="{82EDB8D0-98ED-4B86-9D5F-E61ADC70144D}" type="datetimeFigureOut">
              <a:rPr lang="en-US" smtClean="0"/>
              <a:pPr/>
              <a:t>10/4/2025</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4854181D-6920-4594-9A5D-6CE56DC9F8B2}" type="slidenum">
              <a:rPr lang="en-US" smtClean="0"/>
              <a:pPr/>
              <a:t>‹nr.›</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2493672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nl-NL"/>
              <a:t>Klik om stijl te bewerken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65950" y="6375679"/>
            <a:ext cx="1232456" cy="348462"/>
          </a:xfrm>
        </p:spPr>
        <p:txBody>
          <a:bodyPr/>
          <a:lstStyle/>
          <a:p>
            <a:fld id="{82EDB8D0-98ED-4B86-9D5F-E61ADC70144D}" type="datetimeFigureOut">
              <a:rPr lang="en-US" smtClean="0"/>
              <a:pPr/>
              <a:t>10/4/2025</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4854181D-6920-4594-9A5D-6CE56DC9F8B2}" type="slidenum">
              <a:rPr lang="en-US" smtClean="0"/>
              <a:pPr/>
              <a:t>‹nr.›</a:t>
            </a:fld>
            <a:endParaRPr lang="en-US"/>
          </a:p>
        </p:txBody>
      </p:sp>
    </p:spTree>
    <p:extLst>
      <p:ext uri="{BB962C8B-B14F-4D97-AF65-F5344CB8AC3E}">
        <p14:creationId xmlns:p14="http://schemas.microsoft.com/office/powerpoint/2010/main" val="3036261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2EDB8D0-98ED-4B86-9D5F-E61ADC70144D}" type="datetimeFigureOut">
              <a:rPr lang="en-US" smtClean="0"/>
              <a:pPr/>
              <a:t>10/4/2025</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4181D-6920-4594-9A5D-6CE56DC9F8B2}" type="slidenum">
              <a:rPr lang="en-US" smtClean="0"/>
              <a:pPr/>
              <a:t>‹nr.›</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nl-NL"/>
          </a:p>
        </p:txBody>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Tree>
    <p:extLst>
      <p:ext uri="{BB962C8B-B14F-4D97-AF65-F5344CB8AC3E}">
        <p14:creationId xmlns:p14="http://schemas.microsoft.com/office/powerpoint/2010/main" val="22357156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www.youtube.com/watch?v=utROLR2dn74&amp;ab_channel=mdftrasher"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kro-ncrv.nl/programmas/rampvluch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49.jpg"/></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elal1862accidentinvestigation.nl/" TargetMode="External"/><Relationship Id="rId2" Type="http://schemas.openxmlformats.org/officeDocument/2006/relationships/hyperlink" Target="https://www.nationaalarchief.nl/onderzoeken/nieuws/verbeterde-toegang-archieven-bijlmervliegramp"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www.elal1862accidentinvestigation.nl/" TargetMode="Externa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elal18962accidentinvestigation.nl/" TargetMode="Externa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D9BFF-DA42-F5F9-E742-FF72AE6A0667}"/>
              </a:ext>
            </a:extLst>
          </p:cNvPr>
          <p:cNvSpPr>
            <a:spLocks noGrp="1"/>
          </p:cNvSpPr>
          <p:nvPr>
            <p:ph type="title"/>
          </p:nvPr>
        </p:nvSpPr>
        <p:spPr/>
        <p:txBody>
          <a:bodyPr>
            <a:normAutofit fontScale="90000"/>
          </a:bodyPr>
          <a:lstStyle/>
          <a:p>
            <a:r>
              <a:rPr lang="nl-NL" sz="6000" dirty="0">
                <a:latin typeface="ADLaM Display" panose="020F0502020204030204" pitchFamily="2" charset="0"/>
                <a:ea typeface="ADLaM Display" panose="020F0502020204030204" pitchFamily="2" charset="0"/>
                <a:cs typeface="ADLaM Display" panose="020F0502020204030204" pitchFamily="2" charset="0"/>
              </a:rPr>
              <a:t>    Probus Dordrecht</a:t>
            </a:r>
            <a:br>
              <a:rPr lang="nl-NL" sz="6000" dirty="0">
                <a:latin typeface="ADLaM Display" panose="020F0502020204030204" pitchFamily="2" charset="0"/>
                <a:ea typeface="ADLaM Display" panose="020F0502020204030204" pitchFamily="2" charset="0"/>
                <a:cs typeface="ADLaM Display" panose="020F0502020204030204" pitchFamily="2" charset="0"/>
              </a:rPr>
            </a:br>
            <a:r>
              <a:rPr lang="nl-NL" sz="6000" dirty="0">
                <a:latin typeface="ADLaM Display" panose="020F0502020204030204" pitchFamily="2" charset="0"/>
                <a:ea typeface="ADLaM Display" panose="020F0502020204030204" pitchFamily="2" charset="0"/>
                <a:cs typeface="ADLaM Display" panose="020F0502020204030204" pitchFamily="2" charset="0"/>
              </a:rPr>
              <a:t>        6 oktober 2025</a:t>
            </a:r>
            <a:br>
              <a:rPr lang="nl-NL" dirty="0">
                <a:latin typeface="ADLaM Display" panose="020F0502020204030204" pitchFamily="2" charset="0"/>
                <a:ea typeface="ADLaM Display" panose="020F0502020204030204" pitchFamily="2" charset="0"/>
                <a:cs typeface="ADLaM Display" panose="020F0502020204030204" pitchFamily="2" charset="0"/>
              </a:rPr>
            </a:br>
            <a:br>
              <a:rPr lang="nl-NL" dirty="0">
                <a:latin typeface="ADLaM Display" panose="020F0502020204030204" pitchFamily="2" charset="0"/>
                <a:ea typeface="ADLaM Display" panose="020F0502020204030204" pitchFamily="2" charset="0"/>
                <a:cs typeface="ADLaM Display" panose="020F0502020204030204" pitchFamily="2" charset="0"/>
              </a:rPr>
            </a:br>
            <a:r>
              <a:rPr lang="nl-NL" sz="4000" dirty="0">
                <a:latin typeface="ADLaM Display" panose="020F0502020204030204" pitchFamily="2" charset="0"/>
                <a:ea typeface="ADLaM Display" panose="020F0502020204030204" pitchFamily="2" charset="0"/>
                <a:cs typeface="ADLaM Display" panose="020F0502020204030204" pitchFamily="2" charset="0"/>
              </a:rPr>
              <a:t>Een combinatie van 4 lezingen</a:t>
            </a:r>
            <a:br>
              <a:rPr lang="nl-NL" sz="4000" dirty="0">
                <a:latin typeface="ADLaM Display" panose="020F0502020204030204" pitchFamily="2" charset="0"/>
                <a:ea typeface="ADLaM Display" panose="020F0502020204030204" pitchFamily="2" charset="0"/>
                <a:cs typeface="ADLaM Display" panose="020F0502020204030204" pitchFamily="2" charset="0"/>
              </a:rPr>
            </a:br>
            <a:br>
              <a:rPr lang="nl-NL" sz="4000" dirty="0">
                <a:latin typeface="ADLaM Display" panose="020F0502020204030204" pitchFamily="2" charset="0"/>
                <a:ea typeface="ADLaM Display" panose="020F0502020204030204" pitchFamily="2" charset="0"/>
                <a:cs typeface="ADLaM Display" panose="020F0502020204030204" pitchFamily="2" charset="0"/>
              </a:rPr>
            </a:br>
            <a:r>
              <a:rPr lang="nl-NL" sz="3600" dirty="0">
                <a:latin typeface="ADLaM Display" panose="020F0502020204030204" pitchFamily="2" charset="0"/>
                <a:ea typeface="ADLaM Display" panose="020F0502020204030204" pitchFamily="2" charset="0"/>
                <a:cs typeface="ADLaM Display" panose="020F0502020204030204" pitchFamily="2" charset="0"/>
              </a:rPr>
              <a:t>1)ongevallenonderzoek EL AL 1862</a:t>
            </a:r>
            <a:br>
              <a:rPr lang="nl-NL" sz="3600" dirty="0">
                <a:latin typeface="ADLaM Display" panose="020F0502020204030204" pitchFamily="2" charset="0"/>
                <a:ea typeface="ADLaM Display" panose="020F0502020204030204" pitchFamily="2" charset="0"/>
                <a:cs typeface="ADLaM Display" panose="020F0502020204030204" pitchFamily="2" charset="0"/>
              </a:rPr>
            </a:br>
            <a:br>
              <a:rPr lang="nl-NL" sz="3600" dirty="0">
                <a:latin typeface="ADLaM Display" panose="020F0502020204030204" pitchFamily="2" charset="0"/>
                <a:ea typeface="ADLaM Display" panose="020F0502020204030204" pitchFamily="2" charset="0"/>
                <a:cs typeface="ADLaM Display" panose="020F0502020204030204" pitchFamily="2" charset="0"/>
              </a:rPr>
            </a:br>
            <a:r>
              <a:rPr lang="nl-NL" sz="3600" dirty="0">
                <a:latin typeface="ADLaM Display" panose="020F0502020204030204" pitchFamily="2" charset="0"/>
                <a:ea typeface="ADLaM Display" panose="020F0502020204030204" pitchFamily="2" charset="0"/>
                <a:cs typeface="ADLaM Display" panose="020F0502020204030204" pitchFamily="2" charset="0"/>
              </a:rPr>
              <a:t>2)mediahype</a:t>
            </a:r>
            <a:br>
              <a:rPr lang="nl-NL" sz="3600" dirty="0">
                <a:latin typeface="ADLaM Display" panose="020F0502020204030204" pitchFamily="2" charset="0"/>
                <a:ea typeface="ADLaM Display" panose="020F0502020204030204" pitchFamily="2" charset="0"/>
                <a:cs typeface="ADLaM Display" panose="020F0502020204030204" pitchFamily="2" charset="0"/>
              </a:rPr>
            </a:br>
            <a:br>
              <a:rPr lang="nl-NL" sz="3600" dirty="0">
                <a:latin typeface="ADLaM Display" panose="020F0502020204030204" pitchFamily="2" charset="0"/>
                <a:ea typeface="ADLaM Display" panose="020F0502020204030204" pitchFamily="2" charset="0"/>
                <a:cs typeface="ADLaM Display" panose="020F0502020204030204" pitchFamily="2" charset="0"/>
              </a:rPr>
            </a:br>
            <a:r>
              <a:rPr lang="nl-NL" sz="3600" dirty="0">
                <a:latin typeface="ADLaM Display" panose="020F0502020204030204" pitchFamily="2" charset="0"/>
                <a:ea typeface="ADLaM Display" panose="020F0502020204030204" pitchFamily="2" charset="0"/>
                <a:cs typeface="ADLaM Display" panose="020F0502020204030204" pitchFamily="2" charset="0"/>
              </a:rPr>
              <a:t>3)langdurig effect mediaberichtgeving</a:t>
            </a:r>
            <a:br>
              <a:rPr lang="nl-NL" sz="3600" dirty="0">
                <a:latin typeface="ADLaM Display" panose="020F0502020204030204" pitchFamily="2" charset="0"/>
                <a:ea typeface="ADLaM Display" panose="020F0502020204030204" pitchFamily="2" charset="0"/>
                <a:cs typeface="ADLaM Display" panose="020F0502020204030204" pitchFamily="2" charset="0"/>
              </a:rPr>
            </a:br>
            <a:br>
              <a:rPr lang="nl-NL" sz="3600" dirty="0">
                <a:latin typeface="ADLaM Display" panose="020F0502020204030204" pitchFamily="2" charset="0"/>
                <a:ea typeface="ADLaM Display" panose="020F0502020204030204" pitchFamily="2" charset="0"/>
                <a:cs typeface="ADLaM Display" panose="020F0502020204030204" pitchFamily="2" charset="0"/>
              </a:rPr>
            </a:br>
            <a:r>
              <a:rPr lang="nl-NL" sz="3600" dirty="0">
                <a:latin typeface="ADLaM Display" panose="020F0502020204030204" pitchFamily="2" charset="0"/>
                <a:ea typeface="ADLaM Display" panose="020F0502020204030204" pitchFamily="2" charset="0"/>
                <a:cs typeface="ADLaM Display" panose="020F0502020204030204" pitchFamily="2" charset="0"/>
              </a:rPr>
              <a:t>4) extra rondje en laatste nieuws</a:t>
            </a:r>
          </a:p>
        </p:txBody>
      </p:sp>
    </p:spTree>
    <p:extLst>
      <p:ext uri="{BB962C8B-B14F-4D97-AF65-F5344CB8AC3E}">
        <p14:creationId xmlns:p14="http://schemas.microsoft.com/office/powerpoint/2010/main" val="1790431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D4F259-0A86-36BB-FEB1-7BB9C0F3ECCE}"/>
              </a:ext>
            </a:extLst>
          </p:cNvPr>
          <p:cNvSpPr>
            <a:spLocks noGrp="1"/>
          </p:cNvSpPr>
          <p:nvPr>
            <p:ph type="title"/>
          </p:nvPr>
        </p:nvSpPr>
        <p:spPr>
          <a:xfrm>
            <a:off x="5195727" y="382385"/>
            <a:ext cx="6335338" cy="1492132"/>
          </a:xfrm>
        </p:spPr>
        <p:txBody>
          <a:bodyPr>
            <a:normAutofit/>
          </a:bodyPr>
          <a:lstStyle/>
          <a:p>
            <a:r>
              <a:rPr lang="nl-NL" dirty="0"/>
              <a:t>Resultaten</a:t>
            </a:r>
            <a:endParaRPr lang="nl-NL"/>
          </a:p>
        </p:txBody>
      </p:sp>
      <p:pic>
        <p:nvPicPr>
          <p:cNvPr id="5" name="Picture 4" descr="Gloeilamp op een gele achtergrond met geschetste lichtbundels en een kabel">
            <a:extLst>
              <a:ext uri="{FF2B5EF4-FFF2-40B4-BE49-F238E27FC236}">
                <a16:creationId xmlns:a16="http://schemas.microsoft.com/office/drawing/2014/main" id="{EB19A86C-0E3E-77D8-BC31-63DFC87EB616}"/>
              </a:ext>
            </a:extLst>
          </p:cNvPr>
          <p:cNvPicPr>
            <a:picLocks noChangeAspect="1"/>
          </p:cNvPicPr>
          <p:nvPr/>
        </p:nvPicPr>
        <p:blipFill rotWithShape="1">
          <a:blip r:embed="rId2"/>
          <a:srcRect l="53637" r="9380" b="1"/>
          <a:stretch/>
        </p:blipFill>
        <p:spPr>
          <a:xfrm>
            <a:off x="688434" y="-9525"/>
            <a:ext cx="4129822" cy="6867525"/>
          </a:xfrm>
          <a:prstGeom prst="rect">
            <a:avLst/>
          </a:prstGeom>
        </p:spPr>
      </p:pic>
      <p:sp>
        <p:nvSpPr>
          <p:cNvPr id="3" name="Tijdelijke aanduiding voor inhoud 2">
            <a:extLst>
              <a:ext uri="{FF2B5EF4-FFF2-40B4-BE49-F238E27FC236}">
                <a16:creationId xmlns:a16="http://schemas.microsoft.com/office/drawing/2014/main" id="{A2454355-4A3B-B30E-8DFB-C22E09786140}"/>
              </a:ext>
            </a:extLst>
          </p:cNvPr>
          <p:cNvSpPr>
            <a:spLocks noGrp="1"/>
          </p:cNvSpPr>
          <p:nvPr>
            <p:ph idx="1"/>
          </p:nvPr>
        </p:nvSpPr>
        <p:spPr>
          <a:xfrm>
            <a:off x="5195727" y="2286001"/>
            <a:ext cx="6335338" cy="3593591"/>
          </a:xfrm>
        </p:spPr>
        <p:txBody>
          <a:bodyPr>
            <a:normAutofit/>
          </a:bodyPr>
          <a:lstStyle/>
          <a:p>
            <a:r>
              <a:rPr lang="nl-NL"/>
              <a:t>Er worden ‘breekbouten’ gevonden met vermoeidheidsverschijnselen</a:t>
            </a:r>
          </a:p>
          <a:p>
            <a:r>
              <a:rPr lang="nl-NL"/>
              <a:t>Geen aanwijzingen voor terroristische aanslag</a:t>
            </a:r>
          </a:p>
          <a:p>
            <a:r>
              <a:rPr lang="nl-NL"/>
              <a:t>Geen aanwijzingen voor vogelaanvaring</a:t>
            </a:r>
          </a:p>
          <a:p>
            <a:r>
              <a:rPr lang="nl-NL"/>
              <a:t>Geen aanwijzingen voor defecten van de motoren</a:t>
            </a:r>
          </a:p>
          <a:p>
            <a:r>
              <a:rPr lang="nl-NL" b="1"/>
              <a:t>Maar</a:t>
            </a:r>
            <a:r>
              <a:rPr lang="nl-NL"/>
              <a:t>: inmiddels blijken er veel meldingen ontvangen te worden van B747’s met </a:t>
            </a:r>
            <a:r>
              <a:rPr lang="nl-NL" err="1"/>
              <a:t>scheefhangende</a:t>
            </a:r>
            <a:r>
              <a:rPr lang="nl-NL"/>
              <a:t> motoren</a:t>
            </a:r>
          </a:p>
        </p:txBody>
      </p:sp>
    </p:spTree>
    <p:extLst>
      <p:ext uri="{BB962C8B-B14F-4D97-AF65-F5344CB8AC3E}">
        <p14:creationId xmlns:p14="http://schemas.microsoft.com/office/powerpoint/2010/main" val="290510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liegtuig dat opstijgt tegen een spectaculaire lucht">
            <a:extLst>
              <a:ext uri="{FF2B5EF4-FFF2-40B4-BE49-F238E27FC236}">
                <a16:creationId xmlns:a16="http://schemas.microsoft.com/office/drawing/2014/main" id="{5120DE99-EA5B-5ECD-6D6F-89F09FB39D28}"/>
              </a:ext>
            </a:extLst>
          </p:cNvPr>
          <p:cNvPicPr>
            <a:picLocks noChangeAspect="1"/>
          </p:cNvPicPr>
          <p:nvPr/>
        </p:nvPicPr>
        <p:blipFill rotWithShape="1">
          <a:blip r:embed="rId2"/>
          <a:srcRect l="15198" r="37741"/>
          <a:stretch/>
        </p:blipFill>
        <p:spPr>
          <a:xfrm>
            <a:off x="7338646" y="10"/>
            <a:ext cx="4853354" cy="6857990"/>
          </a:xfrm>
          <a:prstGeom prst="rect">
            <a:avLst/>
          </a:prstGeom>
        </p:spPr>
      </p:pic>
      <p:sp>
        <p:nvSpPr>
          <p:cNvPr id="2" name="Titel 1">
            <a:extLst>
              <a:ext uri="{FF2B5EF4-FFF2-40B4-BE49-F238E27FC236}">
                <a16:creationId xmlns:a16="http://schemas.microsoft.com/office/drawing/2014/main" id="{A9297F61-DFA7-2A74-51C4-EB3EB299F89E}"/>
              </a:ext>
            </a:extLst>
          </p:cNvPr>
          <p:cNvSpPr>
            <a:spLocks noGrp="1"/>
          </p:cNvSpPr>
          <p:nvPr>
            <p:ph type="title"/>
          </p:nvPr>
        </p:nvSpPr>
        <p:spPr>
          <a:xfrm>
            <a:off x="765051" y="382385"/>
            <a:ext cx="6015897" cy="1492132"/>
          </a:xfrm>
        </p:spPr>
        <p:txBody>
          <a:bodyPr>
            <a:normAutofit/>
          </a:bodyPr>
          <a:lstStyle/>
          <a:p>
            <a:r>
              <a:rPr lang="nl-NL" dirty="0"/>
              <a:t>    Verdere analyse</a:t>
            </a:r>
          </a:p>
        </p:txBody>
      </p:sp>
      <p:sp>
        <p:nvSpPr>
          <p:cNvPr id="3" name="Tijdelijke aanduiding voor inhoud 2">
            <a:extLst>
              <a:ext uri="{FF2B5EF4-FFF2-40B4-BE49-F238E27FC236}">
                <a16:creationId xmlns:a16="http://schemas.microsoft.com/office/drawing/2014/main" id="{0131CC95-188D-5D21-C8FC-5393E3D038B9}"/>
              </a:ext>
            </a:extLst>
          </p:cNvPr>
          <p:cNvSpPr>
            <a:spLocks noGrp="1"/>
          </p:cNvSpPr>
          <p:nvPr>
            <p:ph idx="1"/>
          </p:nvPr>
        </p:nvSpPr>
        <p:spPr>
          <a:xfrm>
            <a:off x="1225485" y="2286001"/>
            <a:ext cx="5844618" cy="3593591"/>
          </a:xfrm>
        </p:spPr>
        <p:txBody>
          <a:bodyPr>
            <a:normAutofit/>
          </a:bodyPr>
          <a:lstStyle/>
          <a:p>
            <a:r>
              <a:rPr lang="nl-NL" dirty="0"/>
              <a:t>Hoe konden de bouten afbreken? </a:t>
            </a:r>
          </a:p>
          <a:p>
            <a:r>
              <a:rPr lang="nl-NL" dirty="0"/>
              <a:t>Hoe gedroeg het vliegtuig zich? </a:t>
            </a:r>
          </a:p>
          <a:p>
            <a:r>
              <a:rPr lang="nl-NL" dirty="0"/>
              <a:t>Vliegen over bewoond gebied in noodgevallen?</a:t>
            </a:r>
          </a:p>
        </p:txBody>
      </p:sp>
    </p:spTree>
    <p:extLst>
      <p:ext uri="{BB962C8B-B14F-4D97-AF65-F5344CB8AC3E}">
        <p14:creationId xmlns:p14="http://schemas.microsoft.com/office/powerpoint/2010/main" val="1990785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6CCEE5-B11B-FCB5-2C77-6FABECE3F07C}"/>
              </a:ext>
            </a:extLst>
          </p:cNvPr>
          <p:cNvSpPr>
            <a:spLocks noGrp="1"/>
          </p:cNvSpPr>
          <p:nvPr>
            <p:ph type="title"/>
          </p:nvPr>
        </p:nvSpPr>
        <p:spPr>
          <a:xfrm>
            <a:off x="1251679" y="644525"/>
            <a:ext cx="3384329" cy="5408866"/>
          </a:xfrm>
        </p:spPr>
        <p:txBody>
          <a:bodyPr anchor="ctr">
            <a:normAutofit/>
          </a:bodyPr>
          <a:lstStyle/>
          <a:p>
            <a:r>
              <a:rPr lang="nl-NL" sz="4000"/>
              <a:t>eindrapport</a:t>
            </a:r>
          </a:p>
        </p:txBody>
      </p:sp>
      <p:graphicFrame>
        <p:nvGraphicFramePr>
          <p:cNvPr id="5" name="Tijdelijke aanduiding voor inhoud 2">
            <a:extLst>
              <a:ext uri="{FF2B5EF4-FFF2-40B4-BE49-F238E27FC236}">
                <a16:creationId xmlns:a16="http://schemas.microsoft.com/office/drawing/2014/main" id="{43EF36C5-E994-DFA5-30F2-D62BB01A8967}"/>
              </a:ext>
            </a:extLst>
          </p:cNvPr>
          <p:cNvGraphicFramePr>
            <a:graphicFrameLocks noGrp="1"/>
          </p:cNvGraphicFramePr>
          <p:nvPr>
            <p:ph idx="1"/>
          </p:nvPr>
        </p:nvGraphicFramePr>
        <p:xfrm>
          <a:off x="5175250" y="644525"/>
          <a:ext cx="6254750" cy="5408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985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473A9-A054-8043-30CB-0CC53FB87511}"/>
              </a:ext>
            </a:extLst>
          </p:cNvPr>
          <p:cNvSpPr>
            <a:spLocks noGrp="1"/>
          </p:cNvSpPr>
          <p:nvPr>
            <p:ph type="title"/>
          </p:nvPr>
        </p:nvSpPr>
        <p:spPr>
          <a:xfrm>
            <a:off x="765051" y="382385"/>
            <a:ext cx="6015897" cy="1492132"/>
          </a:xfrm>
        </p:spPr>
        <p:txBody>
          <a:bodyPr>
            <a:normAutofit/>
          </a:bodyPr>
          <a:lstStyle/>
          <a:p>
            <a:r>
              <a:rPr lang="nl-NL" dirty="0"/>
              <a:t>  ander perspectief</a:t>
            </a:r>
          </a:p>
        </p:txBody>
      </p:sp>
      <p:sp>
        <p:nvSpPr>
          <p:cNvPr id="3" name="Tijdelijke aanduiding voor inhoud 2">
            <a:extLst>
              <a:ext uri="{FF2B5EF4-FFF2-40B4-BE49-F238E27FC236}">
                <a16:creationId xmlns:a16="http://schemas.microsoft.com/office/drawing/2014/main" id="{10DB18E2-DA2E-362F-66C7-5A83A7298A96}"/>
              </a:ext>
            </a:extLst>
          </p:cNvPr>
          <p:cNvSpPr>
            <a:spLocks noGrp="1"/>
          </p:cNvSpPr>
          <p:nvPr>
            <p:ph idx="1"/>
          </p:nvPr>
        </p:nvSpPr>
        <p:spPr>
          <a:xfrm>
            <a:off x="1168923" y="2286001"/>
            <a:ext cx="6136849" cy="3593591"/>
          </a:xfrm>
        </p:spPr>
        <p:txBody>
          <a:bodyPr>
            <a:normAutofit/>
          </a:bodyPr>
          <a:lstStyle/>
          <a:p>
            <a:pPr>
              <a:lnSpc>
                <a:spcPct val="100000"/>
              </a:lnSpc>
            </a:pPr>
            <a:r>
              <a:rPr lang="nl-NL" sz="1400" dirty="0"/>
              <a:t>Vele getuigen voelden zich niet gehoord</a:t>
            </a:r>
          </a:p>
          <a:p>
            <a:pPr>
              <a:lnSpc>
                <a:spcPct val="100000"/>
              </a:lnSpc>
            </a:pPr>
            <a:r>
              <a:rPr lang="nl-NL" sz="1400" dirty="0"/>
              <a:t>Hervatten vliegen op baan 27</a:t>
            </a:r>
          </a:p>
          <a:p>
            <a:pPr>
              <a:lnSpc>
                <a:spcPct val="100000"/>
              </a:lnSpc>
            </a:pPr>
            <a:r>
              <a:rPr lang="nl-NL" sz="1400" dirty="0"/>
              <a:t>De Werkgroep Vliegverkeer Bijlmermeer stimuleerde een aantal journalisten in hun onderzoek om antwoorden te krijgen op hun vragen</a:t>
            </a:r>
          </a:p>
          <a:p>
            <a:pPr>
              <a:lnSpc>
                <a:spcPct val="100000"/>
              </a:lnSpc>
            </a:pPr>
            <a:r>
              <a:rPr lang="nl-NL" sz="1400" dirty="0"/>
              <a:t>De door de vooronderzoeker georganiseerde voorlichting leidde bij journalisten tot de morele plicht om zelf op onderzoek te gaan en het ongeval met ooggetuigen te reconstrueren</a:t>
            </a:r>
          </a:p>
          <a:p>
            <a:pPr>
              <a:lnSpc>
                <a:spcPct val="100000"/>
              </a:lnSpc>
            </a:pPr>
            <a:r>
              <a:rPr lang="nl-NL" sz="1400" dirty="0"/>
              <a:t>Samenwerking bewoners, journalisten, actiegroepen</a:t>
            </a:r>
          </a:p>
          <a:p>
            <a:pPr>
              <a:lnSpc>
                <a:spcPct val="100000"/>
              </a:lnSpc>
            </a:pPr>
            <a:r>
              <a:rPr lang="nl-NL" sz="1400" dirty="0"/>
              <a:t>Politiek wordt betrokken</a:t>
            </a:r>
          </a:p>
          <a:p>
            <a:pPr>
              <a:lnSpc>
                <a:spcPct val="100000"/>
              </a:lnSpc>
            </a:pPr>
            <a:r>
              <a:rPr lang="nl-NL" sz="1400" dirty="0"/>
              <a:t>Verontrustende krantenberichten leiden tot vragen over de lading en tot gezondheidsproblematiek leidt tot parlementaire enquete</a:t>
            </a:r>
          </a:p>
          <a:p>
            <a:pPr>
              <a:lnSpc>
                <a:spcPct val="100000"/>
              </a:lnSpc>
            </a:pPr>
            <a:r>
              <a:rPr lang="nl-NL" sz="1400" dirty="0"/>
              <a:t>Rapport </a:t>
            </a:r>
            <a:r>
              <a:rPr lang="nl-NL" sz="1400" dirty="0" err="1"/>
              <a:t>RvL</a:t>
            </a:r>
            <a:r>
              <a:rPr lang="nl-NL" sz="1400" dirty="0"/>
              <a:t> blijft weinig van over</a:t>
            </a:r>
          </a:p>
          <a:p>
            <a:pPr>
              <a:lnSpc>
                <a:spcPct val="100000"/>
              </a:lnSpc>
            </a:pPr>
            <a:endParaRPr lang="nl-NL" sz="1400" dirty="0"/>
          </a:p>
          <a:p>
            <a:pPr>
              <a:lnSpc>
                <a:spcPct val="100000"/>
              </a:lnSpc>
            </a:pPr>
            <a:endParaRPr lang="nl-NL" sz="1400" dirty="0"/>
          </a:p>
          <a:p>
            <a:pPr>
              <a:lnSpc>
                <a:spcPct val="100000"/>
              </a:lnSpc>
            </a:pPr>
            <a:endParaRPr lang="nl-NL" sz="1400" dirty="0"/>
          </a:p>
        </p:txBody>
      </p:sp>
      <p:pic>
        <p:nvPicPr>
          <p:cNvPr id="5" name="Picture 4" descr="Uitroepteken op een gele achtergrond">
            <a:extLst>
              <a:ext uri="{FF2B5EF4-FFF2-40B4-BE49-F238E27FC236}">
                <a16:creationId xmlns:a16="http://schemas.microsoft.com/office/drawing/2014/main" id="{3ACF8352-7E5D-992A-49B6-A488F25DABE5}"/>
              </a:ext>
            </a:extLst>
          </p:cNvPr>
          <p:cNvPicPr>
            <a:picLocks noChangeAspect="1"/>
          </p:cNvPicPr>
          <p:nvPr/>
        </p:nvPicPr>
        <p:blipFill rotWithShape="1">
          <a:blip r:embed="rId2"/>
          <a:srcRect l="30200" r="17283"/>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p:spPr>
      </p:pic>
    </p:spTree>
    <p:extLst>
      <p:ext uri="{BB962C8B-B14F-4D97-AF65-F5344CB8AC3E}">
        <p14:creationId xmlns:p14="http://schemas.microsoft.com/office/powerpoint/2010/main" val="1923524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1E0E85-F02F-905C-F8B4-75F27F3C8D1E}"/>
              </a:ext>
            </a:extLst>
          </p:cNvPr>
          <p:cNvSpPr>
            <a:spLocks noGrp="1"/>
          </p:cNvSpPr>
          <p:nvPr>
            <p:ph type="title"/>
          </p:nvPr>
        </p:nvSpPr>
        <p:spPr>
          <a:xfrm>
            <a:off x="1251678" y="382385"/>
            <a:ext cx="10178322" cy="1492132"/>
          </a:xfrm>
        </p:spPr>
        <p:txBody>
          <a:bodyPr anchor="ctr">
            <a:normAutofit/>
          </a:bodyPr>
          <a:lstStyle/>
          <a:p>
            <a:r>
              <a:rPr lang="nl-NL"/>
              <a:t>Journalistiek ‘speurwerk’ </a:t>
            </a:r>
            <a:br>
              <a:rPr lang="nl-NL"/>
            </a:br>
            <a:endParaRPr lang="nl-NL"/>
          </a:p>
        </p:txBody>
      </p:sp>
      <p:graphicFrame>
        <p:nvGraphicFramePr>
          <p:cNvPr id="5" name="Tijdelijke aanduiding voor inhoud 2">
            <a:extLst>
              <a:ext uri="{FF2B5EF4-FFF2-40B4-BE49-F238E27FC236}">
                <a16:creationId xmlns:a16="http://schemas.microsoft.com/office/drawing/2014/main" id="{B17273EE-409C-9DA8-9E9E-D4785DA9CD48}"/>
              </a:ext>
            </a:extLst>
          </p:cNvPr>
          <p:cNvGraphicFramePr>
            <a:graphicFrameLocks noGrp="1"/>
          </p:cNvGraphicFramePr>
          <p:nvPr>
            <p:ph idx="1"/>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4570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47AD27-1C73-FA9A-21A2-E0FD6C639C43}"/>
              </a:ext>
            </a:extLst>
          </p:cNvPr>
          <p:cNvSpPr>
            <a:spLocks noGrp="1"/>
          </p:cNvSpPr>
          <p:nvPr>
            <p:ph type="title"/>
          </p:nvPr>
        </p:nvSpPr>
        <p:spPr>
          <a:xfrm>
            <a:off x="765051" y="382385"/>
            <a:ext cx="6503015" cy="1492132"/>
          </a:xfrm>
        </p:spPr>
        <p:txBody>
          <a:bodyPr>
            <a:normAutofit/>
          </a:bodyPr>
          <a:lstStyle/>
          <a:p>
            <a:r>
              <a:rPr lang="nl-NL" dirty="0"/>
              <a:t>  Paradox van Pruis</a:t>
            </a:r>
          </a:p>
        </p:txBody>
      </p:sp>
      <p:sp>
        <p:nvSpPr>
          <p:cNvPr id="3" name="Tijdelijke aanduiding voor inhoud 2">
            <a:extLst>
              <a:ext uri="{FF2B5EF4-FFF2-40B4-BE49-F238E27FC236}">
                <a16:creationId xmlns:a16="http://schemas.microsoft.com/office/drawing/2014/main" id="{3D4CEBFC-512D-40A0-10DA-F923AC6A0029}"/>
              </a:ext>
            </a:extLst>
          </p:cNvPr>
          <p:cNvSpPr>
            <a:spLocks noGrp="1"/>
          </p:cNvSpPr>
          <p:nvPr>
            <p:ph idx="1"/>
          </p:nvPr>
        </p:nvSpPr>
        <p:spPr>
          <a:xfrm>
            <a:off x="1131216" y="2286001"/>
            <a:ext cx="6136850" cy="3593591"/>
          </a:xfrm>
        </p:spPr>
        <p:txBody>
          <a:bodyPr>
            <a:normAutofit/>
          </a:bodyPr>
          <a:lstStyle/>
          <a:p>
            <a:pPr>
              <a:lnSpc>
                <a:spcPct val="100000"/>
              </a:lnSpc>
            </a:pPr>
            <a:r>
              <a:rPr lang="nl-NL" sz="1400" dirty="0"/>
              <a:t>De B747 vloot kon in 1992/1993 blijven doorvliegen. In 2023 is de kans om te verongelukken 1 op 11 miljoen vluchten. In 1992 was dat minder, geschat ca 1 op de 5 miljoen vluchten. De B747 met </a:t>
            </a:r>
            <a:r>
              <a:rPr lang="nl-NL" sz="1400" dirty="0" err="1"/>
              <a:t>fuse</a:t>
            </a:r>
            <a:r>
              <a:rPr lang="nl-NL" sz="1400" dirty="0"/>
              <a:t>-pin perikelen was tijdelijk circa een factor 10-100 onveiliger, zeg maar 1 op de 100000 vluchten. Kans op 2-3 catastrofale ongelukken in nabije toekomst………</a:t>
            </a:r>
            <a:r>
              <a:rPr lang="nl-NL" sz="1400" b="1" dirty="0"/>
              <a:t>publiek vertrouwt op expertise en oordeel overheid (RLD) en blijft vliegen</a:t>
            </a:r>
          </a:p>
          <a:p>
            <a:pPr>
              <a:lnSpc>
                <a:spcPct val="100000"/>
              </a:lnSpc>
            </a:pPr>
            <a:endParaRPr lang="nl-NL" sz="1400" dirty="0"/>
          </a:p>
          <a:p>
            <a:pPr>
              <a:lnSpc>
                <a:spcPct val="100000"/>
              </a:lnSpc>
            </a:pPr>
            <a:r>
              <a:rPr lang="nl-NL" sz="1400" dirty="0"/>
              <a:t>Verarmd uranium: geen enkel risico op verbranding in post-crash </a:t>
            </a:r>
            <a:r>
              <a:rPr lang="nl-NL" sz="1400" dirty="0" err="1"/>
              <a:t>fire</a:t>
            </a:r>
            <a:r>
              <a:rPr lang="nl-NL" sz="1400" dirty="0"/>
              <a:t>, geen </a:t>
            </a:r>
            <a:r>
              <a:rPr lang="nl-NL" sz="1400" dirty="0" err="1"/>
              <a:t>fatalities</a:t>
            </a:r>
            <a:r>
              <a:rPr lang="nl-NL" sz="1400" dirty="0"/>
              <a:t> door verarmd uranium in luchtvaarthistorie. </a:t>
            </a:r>
            <a:r>
              <a:rPr lang="nl-NL" sz="1400" b="1" dirty="0"/>
              <a:t>Publiek vertrouwt overheid niet en ‘de pleuris breekt uit’.</a:t>
            </a:r>
          </a:p>
          <a:p>
            <a:pPr>
              <a:lnSpc>
                <a:spcPct val="100000"/>
              </a:lnSpc>
            </a:pPr>
            <a:endParaRPr lang="nl-NL" sz="1400" dirty="0"/>
          </a:p>
          <a:p>
            <a:pPr marL="0" indent="0">
              <a:lnSpc>
                <a:spcPct val="100000"/>
              </a:lnSpc>
              <a:buNone/>
            </a:pPr>
            <a:r>
              <a:rPr lang="nl-NL" sz="1400" b="1" dirty="0"/>
              <a:t>Publiek kan risico’s moeilijk beoordelen en vormt zijn mening op basis van …..emoties?</a:t>
            </a:r>
          </a:p>
        </p:txBody>
      </p:sp>
      <p:pic>
        <p:nvPicPr>
          <p:cNvPr id="5" name="Picture 4" descr="Vliegtuig op een teermacadambaan">
            <a:extLst>
              <a:ext uri="{FF2B5EF4-FFF2-40B4-BE49-F238E27FC236}">
                <a16:creationId xmlns:a16="http://schemas.microsoft.com/office/drawing/2014/main" id="{3EFAA9D0-1029-2B23-C6A0-C0E51C36269C}"/>
              </a:ext>
            </a:extLst>
          </p:cNvPr>
          <p:cNvPicPr>
            <a:picLocks noChangeAspect="1"/>
          </p:cNvPicPr>
          <p:nvPr/>
        </p:nvPicPr>
        <p:blipFill rotWithShape="1">
          <a:blip r:embed="rId2"/>
          <a:srcRect l="39346" r="13913"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p:spPr>
      </p:pic>
    </p:spTree>
    <p:extLst>
      <p:ext uri="{BB962C8B-B14F-4D97-AF65-F5344CB8AC3E}">
        <p14:creationId xmlns:p14="http://schemas.microsoft.com/office/powerpoint/2010/main" val="1191283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0F22AE-57CE-DF77-5B3D-4BB43BD906FF}"/>
              </a:ext>
            </a:extLst>
          </p:cNvPr>
          <p:cNvSpPr>
            <a:spLocks noGrp="1"/>
          </p:cNvSpPr>
          <p:nvPr>
            <p:ph type="title"/>
          </p:nvPr>
        </p:nvSpPr>
        <p:spPr>
          <a:xfrm>
            <a:off x="761996" y="382385"/>
            <a:ext cx="10668004" cy="1113295"/>
          </a:xfrm>
        </p:spPr>
        <p:txBody>
          <a:bodyPr anchor="b">
            <a:normAutofit/>
          </a:bodyPr>
          <a:lstStyle/>
          <a:p>
            <a:pPr algn="ctr"/>
            <a:r>
              <a:rPr lang="nl-NL" dirty="0"/>
              <a:t>Parlementaire enquete 1999</a:t>
            </a:r>
          </a:p>
        </p:txBody>
      </p:sp>
      <p:sp>
        <p:nvSpPr>
          <p:cNvPr id="3" name="Tijdelijke aanduiding voor inhoud 2">
            <a:extLst>
              <a:ext uri="{FF2B5EF4-FFF2-40B4-BE49-F238E27FC236}">
                <a16:creationId xmlns:a16="http://schemas.microsoft.com/office/drawing/2014/main" id="{944469B0-F4EB-B1BD-D287-C0EFA48FBF40}"/>
              </a:ext>
            </a:extLst>
          </p:cNvPr>
          <p:cNvSpPr>
            <a:spLocks noGrp="1"/>
          </p:cNvSpPr>
          <p:nvPr>
            <p:ph idx="1"/>
          </p:nvPr>
        </p:nvSpPr>
        <p:spPr>
          <a:xfrm>
            <a:off x="1162634" y="1785257"/>
            <a:ext cx="10668004" cy="3440539"/>
          </a:xfrm>
        </p:spPr>
        <p:txBody>
          <a:bodyPr>
            <a:normAutofit/>
          </a:bodyPr>
          <a:lstStyle/>
          <a:p>
            <a:pPr>
              <a:lnSpc>
                <a:spcPct val="100000"/>
              </a:lnSpc>
            </a:pPr>
            <a:r>
              <a:rPr lang="nl-NL"/>
              <a:t>Kamer besluit direct tot een parlementaire enquête zonder degelijk vooronderzoek</a:t>
            </a:r>
          </a:p>
          <a:p>
            <a:pPr>
              <a:lnSpc>
                <a:spcPct val="100000"/>
              </a:lnSpc>
            </a:pPr>
            <a:r>
              <a:rPr lang="nl-NL"/>
              <a:t>Goede medewerking van VenW mede ivm overbelasting ambtelijke apparaat</a:t>
            </a:r>
          </a:p>
          <a:p>
            <a:pPr>
              <a:lnSpc>
                <a:spcPct val="100000"/>
              </a:lnSpc>
            </a:pPr>
            <a:r>
              <a:rPr lang="nl-NL"/>
              <a:t>Training personeel VenW</a:t>
            </a:r>
          </a:p>
          <a:p>
            <a:pPr>
              <a:lnSpc>
                <a:spcPct val="100000"/>
              </a:lnSpc>
            </a:pPr>
            <a:r>
              <a:rPr lang="nl-NL"/>
              <a:t>Tijdens de verhoren verworden de getuigen tot ‘verdachten’ (woorden van socioloog Dr. Joris IJzermans)</a:t>
            </a:r>
          </a:p>
          <a:p>
            <a:pPr>
              <a:lnSpc>
                <a:spcPct val="100000"/>
              </a:lnSpc>
            </a:pPr>
            <a:r>
              <a:rPr lang="nl-NL"/>
              <a:t>Resultaat o.a. het derde rondje is nooit gemaakt, de CVR is nooit in ons bezit gekomen en het belang wordt overschat voor het onderzoek, het verarmde uranium was geen majeur gevaar voor de volksgezondheid, de lading wordt bekend</a:t>
            </a:r>
          </a:p>
          <a:p>
            <a:pPr>
              <a:lnSpc>
                <a:spcPct val="100000"/>
              </a:lnSpc>
            </a:pPr>
            <a:r>
              <a:rPr lang="nl-NL"/>
              <a:t>Politieke consequenties blijven uit</a:t>
            </a:r>
            <a:r>
              <a:rPr lang="nl-NL" dirty="0"/>
              <a:t> en </a:t>
            </a:r>
            <a:r>
              <a:rPr lang="nl-NL"/>
              <a:t>aanbevelingen worden uitgewerkt</a:t>
            </a:r>
          </a:p>
        </p:txBody>
      </p:sp>
    </p:spTree>
    <p:extLst>
      <p:ext uri="{BB962C8B-B14F-4D97-AF65-F5344CB8AC3E}">
        <p14:creationId xmlns:p14="http://schemas.microsoft.com/office/powerpoint/2010/main" val="30131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D2CB9-8CCE-6D12-2F7F-EBCE5BF50712}"/>
              </a:ext>
            </a:extLst>
          </p:cNvPr>
          <p:cNvSpPr>
            <a:spLocks noGrp="1"/>
          </p:cNvSpPr>
          <p:nvPr>
            <p:ph type="title"/>
          </p:nvPr>
        </p:nvSpPr>
        <p:spPr/>
        <p:txBody>
          <a:bodyPr>
            <a:normAutofit/>
          </a:bodyPr>
          <a:lstStyle/>
          <a:p>
            <a:pPr algn="ctr"/>
            <a:r>
              <a:rPr lang="nl-NL" dirty="0"/>
              <a:t> </a:t>
            </a:r>
            <a:r>
              <a:rPr lang="nl-NL" sz="3600" dirty="0"/>
              <a:t>Persoonlijk</a:t>
            </a:r>
          </a:p>
        </p:txBody>
      </p:sp>
      <p:graphicFrame>
        <p:nvGraphicFramePr>
          <p:cNvPr id="7" name="Tijdelijke aanduiding voor inhoud 2">
            <a:extLst>
              <a:ext uri="{FF2B5EF4-FFF2-40B4-BE49-F238E27FC236}">
                <a16:creationId xmlns:a16="http://schemas.microsoft.com/office/drawing/2014/main" id="{E9B1A63E-8833-ED6A-1F36-CC5A6460E27D}"/>
              </a:ext>
            </a:extLst>
          </p:cNvPr>
          <p:cNvGraphicFramePr>
            <a:graphicFrameLocks noGrp="1"/>
          </p:cNvGraphicFramePr>
          <p:nvPr>
            <p:ph idx="1"/>
          </p:nvPr>
        </p:nvGraphicFramePr>
        <p:xfrm>
          <a:off x="838200" y="1716657"/>
          <a:ext cx="10515600" cy="4776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520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C625C-8632-5D75-29F1-4E1AC17138A5}"/>
              </a:ext>
            </a:extLst>
          </p:cNvPr>
          <p:cNvSpPr>
            <a:spLocks noGrp="1"/>
          </p:cNvSpPr>
          <p:nvPr>
            <p:ph type="ctrTitle"/>
          </p:nvPr>
        </p:nvSpPr>
        <p:spPr/>
        <p:txBody>
          <a:bodyPr/>
          <a:lstStyle/>
          <a:p>
            <a:r>
              <a:rPr lang="nl-NL" dirty="0"/>
              <a:t>Media Hype</a:t>
            </a:r>
            <a:br>
              <a:rPr lang="nl-NL" dirty="0"/>
            </a:br>
            <a:r>
              <a:rPr lang="nl-NL" sz="2400" i="1" dirty="0">
                <a:latin typeface="Abadi" panose="020F0502020204030204" pitchFamily="34" charset="0"/>
              </a:rPr>
              <a:t>de anatomie van een schandaal</a:t>
            </a:r>
          </a:p>
        </p:txBody>
      </p:sp>
      <p:sp>
        <p:nvSpPr>
          <p:cNvPr id="3" name="Ondertitel 2">
            <a:extLst>
              <a:ext uri="{FF2B5EF4-FFF2-40B4-BE49-F238E27FC236}">
                <a16:creationId xmlns:a16="http://schemas.microsoft.com/office/drawing/2014/main" id="{AC746BF1-03DE-DB45-D9B0-B6D314F0FD95}"/>
              </a:ext>
            </a:extLst>
          </p:cNvPr>
          <p:cNvSpPr>
            <a:spLocks noGrp="1"/>
          </p:cNvSpPr>
          <p:nvPr>
            <p:ph type="subTitle" idx="1"/>
          </p:nvPr>
        </p:nvSpPr>
        <p:spPr>
          <a:xfrm>
            <a:off x="1078523" y="5493376"/>
            <a:ext cx="10403235" cy="1228099"/>
          </a:xfrm>
        </p:spPr>
        <p:txBody>
          <a:bodyPr>
            <a:normAutofit/>
          </a:bodyPr>
          <a:lstStyle/>
          <a:p>
            <a:endParaRPr lang="nl-NL" dirty="0"/>
          </a:p>
          <a:p>
            <a:r>
              <a:rPr lang="nl-NL" dirty="0"/>
              <a:t>Ziek van de ramp of van het nieuws over de ramp?</a:t>
            </a:r>
          </a:p>
        </p:txBody>
      </p:sp>
      <p:pic>
        <p:nvPicPr>
          <p:cNvPr id="4" name="Afbeelding 3">
            <a:extLst>
              <a:ext uri="{FF2B5EF4-FFF2-40B4-BE49-F238E27FC236}">
                <a16:creationId xmlns:a16="http://schemas.microsoft.com/office/drawing/2014/main" id="{91D79C42-589D-05B8-F1B6-A508C8F36157}"/>
              </a:ext>
            </a:extLst>
          </p:cNvPr>
          <p:cNvPicPr>
            <a:picLocks noChangeAspect="1"/>
          </p:cNvPicPr>
          <p:nvPr/>
        </p:nvPicPr>
        <p:blipFill>
          <a:blip r:embed="rId2"/>
          <a:stretch>
            <a:fillRect/>
          </a:stretch>
        </p:blipFill>
        <p:spPr>
          <a:xfrm rot="1510776">
            <a:off x="10262863" y="3393395"/>
            <a:ext cx="1451806" cy="2160000"/>
          </a:xfrm>
          <a:prstGeom prst="rect">
            <a:avLst/>
          </a:prstGeom>
        </p:spPr>
      </p:pic>
    </p:spTree>
    <p:extLst>
      <p:ext uri="{BB962C8B-B14F-4D97-AF65-F5344CB8AC3E}">
        <p14:creationId xmlns:p14="http://schemas.microsoft.com/office/powerpoint/2010/main" val="2622774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C434F-6938-7927-A030-E89C7CF60389}"/>
              </a:ext>
            </a:extLst>
          </p:cNvPr>
          <p:cNvSpPr>
            <a:spLocks noGrp="1"/>
          </p:cNvSpPr>
          <p:nvPr>
            <p:ph type="title"/>
          </p:nvPr>
        </p:nvSpPr>
        <p:spPr>
          <a:xfrm>
            <a:off x="1251678" y="382385"/>
            <a:ext cx="10178322" cy="1088085"/>
          </a:xfrm>
        </p:spPr>
        <p:txBody>
          <a:bodyPr>
            <a:normAutofit fontScale="90000"/>
          </a:bodyPr>
          <a:lstStyle/>
          <a:p>
            <a:pPr algn="ctr"/>
            <a:r>
              <a:rPr lang="nl-NL" sz="3100" b="1" dirty="0">
                <a:solidFill>
                  <a:srgbClr val="00506E"/>
                </a:solidFill>
                <a:latin typeface="Roboto" panose="02000000000000000000" pitchFamily="2" charset="0"/>
              </a:rPr>
              <a:t>Mediahype</a:t>
            </a:r>
            <a:r>
              <a:rPr lang="nl-NL" sz="3100" dirty="0">
                <a:solidFill>
                  <a:srgbClr val="00506E"/>
                </a:solidFill>
                <a:latin typeface="Roboto" panose="02000000000000000000" pitchFamily="2" charset="0"/>
              </a:rPr>
              <a:t>: bijzondere aandacht voor een bepaald onderwerp in de media</a:t>
            </a:r>
            <a:r>
              <a:rPr lang="nl-NL" dirty="0">
                <a:solidFill>
                  <a:srgbClr val="00506E"/>
                </a:solidFill>
                <a:latin typeface="Roboto" panose="02000000000000000000" pitchFamily="2" charset="0"/>
              </a:rPr>
              <a:t>. </a:t>
            </a:r>
            <a:br>
              <a:rPr lang="nl-NL" dirty="0">
                <a:solidFill>
                  <a:srgbClr val="00506E"/>
                </a:solidFill>
                <a:latin typeface="Roboto" panose="02000000000000000000" pitchFamily="2" charset="0"/>
              </a:rPr>
            </a:br>
            <a:endParaRPr lang="nl-NL" dirty="0"/>
          </a:p>
        </p:txBody>
      </p:sp>
      <p:sp>
        <p:nvSpPr>
          <p:cNvPr id="3" name="Tijdelijke aanduiding voor inhoud 2">
            <a:extLst>
              <a:ext uri="{FF2B5EF4-FFF2-40B4-BE49-F238E27FC236}">
                <a16:creationId xmlns:a16="http://schemas.microsoft.com/office/drawing/2014/main" id="{725B1695-59FF-3261-762E-5AE1F97B98C3}"/>
              </a:ext>
            </a:extLst>
          </p:cNvPr>
          <p:cNvSpPr>
            <a:spLocks noGrp="1"/>
          </p:cNvSpPr>
          <p:nvPr>
            <p:ph idx="1"/>
          </p:nvPr>
        </p:nvSpPr>
        <p:spPr>
          <a:xfrm>
            <a:off x="7917872" y="2096219"/>
            <a:ext cx="3950855" cy="3940392"/>
          </a:xfrm>
        </p:spPr>
        <p:txBody>
          <a:bodyPr>
            <a:normAutofit/>
          </a:bodyPr>
          <a:lstStyle/>
          <a:p>
            <a:pPr marL="0" indent="0">
              <a:buNone/>
            </a:pPr>
            <a:r>
              <a:rPr lang="nl-NL" b="0" i="0" dirty="0">
                <a:solidFill>
                  <a:srgbClr val="00506E"/>
                </a:solidFill>
                <a:effectLst/>
                <a:latin typeface="Roboto" panose="02000000000000000000" pitchFamily="2" charset="0"/>
              </a:rPr>
              <a:t>Normaal wordt het nieuws van verschillende kanten belicht. Er komen deskundigen aan het woord, ooggetuigen doen hun zegje, gezaghebbenden profileren hun mening en de feiten en bronnen worden minstens drie keer gecheckt. </a:t>
            </a:r>
          </a:p>
          <a:p>
            <a:pPr marL="0" indent="0">
              <a:buNone/>
            </a:pPr>
            <a:endParaRPr lang="nl-NL" b="0" i="0" dirty="0">
              <a:solidFill>
                <a:srgbClr val="00506E"/>
              </a:solidFill>
              <a:effectLst/>
              <a:latin typeface="Roboto" panose="02000000000000000000" pitchFamily="2" charset="0"/>
            </a:endParaRPr>
          </a:p>
          <a:p>
            <a:pPr marL="0" indent="0">
              <a:buNone/>
            </a:pPr>
            <a:r>
              <a:rPr lang="nl-NL" b="0" i="0" dirty="0">
                <a:solidFill>
                  <a:srgbClr val="00506E"/>
                </a:solidFill>
                <a:effectLst/>
                <a:latin typeface="Roboto" panose="02000000000000000000" pitchFamily="2" charset="0"/>
              </a:rPr>
              <a:t>Bij mediahypes gaat dit anders. </a:t>
            </a:r>
            <a:endParaRPr lang="nl-NL" dirty="0"/>
          </a:p>
        </p:txBody>
      </p:sp>
      <p:pic>
        <p:nvPicPr>
          <p:cNvPr id="1026" name="Picture 2" descr="An Example Of Media Hype By John Vidal In The Guardian | Climate Science:  Roger Pielke Sr.">
            <a:extLst>
              <a:ext uri="{FF2B5EF4-FFF2-40B4-BE49-F238E27FC236}">
                <a16:creationId xmlns:a16="http://schemas.microsoft.com/office/drawing/2014/main" id="{D9F0D292-7B33-64E5-954F-FBA611A21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22562"/>
            <a:ext cx="6008756" cy="4274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294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3AE4DD-2C68-5399-F844-C2055B18A482}"/>
              </a:ext>
            </a:extLst>
          </p:cNvPr>
          <p:cNvSpPr>
            <a:spLocks noGrp="1"/>
          </p:cNvSpPr>
          <p:nvPr>
            <p:ph type="ctrTitle"/>
          </p:nvPr>
        </p:nvSpPr>
        <p:spPr>
          <a:xfrm>
            <a:off x="644849" y="954923"/>
            <a:ext cx="5875694" cy="2570702"/>
          </a:xfrm>
        </p:spPr>
        <p:txBody>
          <a:bodyPr>
            <a:normAutofit/>
          </a:bodyPr>
          <a:lstStyle/>
          <a:p>
            <a:r>
              <a:rPr lang="nl-NL" sz="3600" dirty="0"/>
              <a:t>Enkele aspecten met betrekking tot het ongeval onderzoek ELAL 1862</a:t>
            </a:r>
          </a:p>
        </p:txBody>
      </p:sp>
      <p:sp>
        <p:nvSpPr>
          <p:cNvPr id="3" name="Ondertitel 2">
            <a:extLst>
              <a:ext uri="{FF2B5EF4-FFF2-40B4-BE49-F238E27FC236}">
                <a16:creationId xmlns:a16="http://schemas.microsoft.com/office/drawing/2014/main" id="{56BB253A-71F6-C2CB-A8A2-4029FC28FE17}"/>
              </a:ext>
            </a:extLst>
          </p:cNvPr>
          <p:cNvSpPr>
            <a:spLocks noGrp="1"/>
          </p:cNvSpPr>
          <p:nvPr>
            <p:ph type="subTitle" idx="1"/>
          </p:nvPr>
        </p:nvSpPr>
        <p:spPr>
          <a:xfrm>
            <a:off x="426341" y="3695307"/>
            <a:ext cx="5877385" cy="2941162"/>
          </a:xfrm>
        </p:spPr>
        <p:txBody>
          <a:bodyPr>
            <a:normAutofit/>
          </a:bodyPr>
          <a:lstStyle/>
          <a:p>
            <a:pPr>
              <a:lnSpc>
                <a:spcPct val="90000"/>
              </a:lnSpc>
            </a:pPr>
            <a:r>
              <a:rPr lang="nl-NL" dirty="0">
                <a:solidFill>
                  <a:srgbClr val="FF0000"/>
                </a:solidFill>
              </a:rPr>
              <a:t>Organisatie, voortschrijdend inzicht….</a:t>
            </a:r>
          </a:p>
          <a:p>
            <a:pPr>
              <a:lnSpc>
                <a:spcPct val="90000"/>
              </a:lnSpc>
            </a:pPr>
            <a:r>
              <a:rPr lang="nl-NL" dirty="0">
                <a:solidFill>
                  <a:srgbClr val="FF0000"/>
                </a:solidFill>
              </a:rPr>
              <a:t>Vele betrokken partijen….</a:t>
            </a:r>
          </a:p>
          <a:p>
            <a:pPr>
              <a:lnSpc>
                <a:spcPct val="90000"/>
              </a:lnSpc>
            </a:pPr>
            <a:r>
              <a:rPr lang="nl-NL" dirty="0">
                <a:solidFill>
                  <a:srgbClr val="FF0000"/>
                </a:solidFill>
              </a:rPr>
              <a:t>Communicatie</a:t>
            </a:r>
          </a:p>
          <a:p>
            <a:pPr>
              <a:lnSpc>
                <a:spcPct val="90000"/>
              </a:lnSpc>
            </a:pPr>
            <a:r>
              <a:rPr lang="nl-NL" dirty="0">
                <a:solidFill>
                  <a:srgbClr val="FF0000"/>
                </a:solidFill>
              </a:rPr>
              <a:t>Rapport van vooronderzoek</a:t>
            </a:r>
          </a:p>
          <a:p>
            <a:pPr>
              <a:lnSpc>
                <a:spcPct val="90000"/>
              </a:lnSpc>
            </a:pPr>
            <a:r>
              <a:rPr lang="nl-NL" dirty="0">
                <a:solidFill>
                  <a:srgbClr val="FF0000"/>
                </a:solidFill>
              </a:rPr>
              <a:t>Openbare behandeling</a:t>
            </a:r>
          </a:p>
          <a:p>
            <a:pPr>
              <a:lnSpc>
                <a:spcPct val="90000"/>
              </a:lnSpc>
            </a:pPr>
            <a:r>
              <a:rPr lang="nl-NL" dirty="0">
                <a:solidFill>
                  <a:srgbClr val="FF0000"/>
                </a:solidFill>
              </a:rPr>
              <a:t>Onmogelijkheid om compleet te </a:t>
            </a:r>
            <a:r>
              <a:rPr lang="nl-NL" sz="500" dirty="0">
                <a:solidFill>
                  <a:schemeClr val="bg2"/>
                </a:solidFill>
              </a:rPr>
              <a:t>zijn</a:t>
            </a:r>
          </a:p>
        </p:txBody>
      </p:sp>
      <p:pic>
        <p:nvPicPr>
          <p:cNvPr id="4" name="Picture 3" descr="Foto vanuit een lage hoek van de wolken in de lucht">
            <a:extLst>
              <a:ext uri="{FF2B5EF4-FFF2-40B4-BE49-F238E27FC236}">
                <a16:creationId xmlns:a16="http://schemas.microsoft.com/office/drawing/2014/main" id="{4926014B-EB90-B5F6-DD3A-401171DF8620}"/>
              </a:ext>
            </a:extLst>
          </p:cNvPr>
          <p:cNvPicPr>
            <a:picLocks noChangeAspect="1"/>
          </p:cNvPicPr>
          <p:nvPr/>
        </p:nvPicPr>
        <p:blipFill rotWithShape="1">
          <a:blip r:embed="rId2"/>
          <a:srcRect l="24141" r="24442"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91245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E3AE4DD-2C68-5399-F844-C2055B18A482}"/>
              </a:ext>
            </a:extLst>
          </p:cNvPr>
          <p:cNvSpPr>
            <a:spLocks noGrp="1"/>
          </p:cNvSpPr>
          <p:nvPr>
            <p:ph type="ctrTitle"/>
          </p:nvPr>
        </p:nvSpPr>
        <p:spPr>
          <a:xfrm>
            <a:off x="644849" y="250166"/>
            <a:ext cx="5875694" cy="888521"/>
          </a:xfrm>
        </p:spPr>
        <p:txBody>
          <a:bodyPr>
            <a:normAutofit/>
          </a:bodyPr>
          <a:lstStyle/>
          <a:p>
            <a:r>
              <a:rPr lang="nl-NL" sz="2800" dirty="0"/>
              <a:t>Waarom interesse?</a:t>
            </a:r>
            <a:endParaRPr lang="nl-NL" sz="5300" dirty="0"/>
          </a:p>
        </p:txBody>
      </p:sp>
      <p:sp>
        <p:nvSpPr>
          <p:cNvPr id="3" name="Ondertitel 2">
            <a:extLst>
              <a:ext uri="{FF2B5EF4-FFF2-40B4-BE49-F238E27FC236}">
                <a16:creationId xmlns:a16="http://schemas.microsoft.com/office/drawing/2014/main" id="{56BB253A-71F6-C2CB-A8A2-4029FC28FE17}"/>
              </a:ext>
            </a:extLst>
          </p:cNvPr>
          <p:cNvSpPr>
            <a:spLocks noGrp="1"/>
          </p:cNvSpPr>
          <p:nvPr>
            <p:ph type="subTitle" idx="1"/>
          </p:nvPr>
        </p:nvSpPr>
        <p:spPr>
          <a:xfrm>
            <a:off x="643157" y="1285337"/>
            <a:ext cx="5877385" cy="5129132"/>
          </a:xfrm>
        </p:spPr>
        <p:txBody>
          <a:bodyPr>
            <a:normAutofit/>
          </a:bodyPr>
          <a:lstStyle/>
          <a:p>
            <a:pPr algn="l"/>
            <a:r>
              <a:rPr lang="nl-NL" sz="1400" b="0" dirty="0"/>
              <a:t>- Onderzoeker in vliegramp Bijlmermeer in 1992</a:t>
            </a:r>
          </a:p>
          <a:p>
            <a:pPr algn="l"/>
            <a:endParaRPr lang="nl-NL" sz="1400" b="0" dirty="0"/>
          </a:p>
          <a:p>
            <a:pPr algn="l"/>
            <a:r>
              <a:rPr lang="nl-NL" sz="1400" b="0" dirty="0"/>
              <a:t>-Vondst verarmd uranium balansgewichten 3</a:t>
            </a:r>
            <a:r>
              <a:rPr lang="nl-NL" sz="1400" b="0" baseline="30000" dirty="0"/>
              <a:t>e</a:t>
            </a:r>
            <a:r>
              <a:rPr lang="nl-NL" sz="1400" b="0" dirty="0"/>
              <a:t> dag na ongeval</a:t>
            </a:r>
          </a:p>
          <a:p>
            <a:pPr algn="l"/>
            <a:endParaRPr lang="nl-NL" sz="1400" b="0" dirty="0"/>
          </a:p>
          <a:p>
            <a:pPr algn="l"/>
            <a:r>
              <a:rPr lang="nl-NL" sz="1400" b="0" dirty="0"/>
              <a:t>- Conditie: vrijwel onbeschadigd </a:t>
            </a:r>
          </a:p>
          <a:p>
            <a:pPr algn="l"/>
            <a:endParaRPr lang="nl-NL" sz="1400" b="0" dirty="0"/>
          </a:p>
          <a:p>
            <a:pPr algn="l"/>
            <a:r>
              <a:rPr lang="nl-NL" sz="1400" b="0" dirty="0"/>
              <a:t>- Verbrandt </a:t>
            </a:r>
            <a:r>
              <a:rPr lang="nl-NL" sz="1400" b="0" u="sng" dirty="0"/>
              <a:t>niet</a:t>
            </a:r>
            <a:r>
              <a:rPr lang="nl-NL" sz="1400" b="0" dirty="0"/>
              <a:t> in een post crash </a:t>
            </a:r>
            <a:r>
              <a:rPr lang="nl-NL" sz="1400" b="0" dirty="0" err="1"/>
              <a:t>fire</a:t>
            </a:r>
            <a:r>
              <a:rPr lang="nl-NL" sz="1400" b="0" dirty="0"/>
              <a:t> (22 van 41 gevallen van 64 </a:t>
            </a:r>
            <a:r>
              <a:rPr lang="nl-NL" sz="1400" b="0" dirty="0" err="1"/>
              <a:t>hull</a:t>
            </a:r>
            <a:r>
              <a:rPr lang="nl-NL" sz="1400" b="0" dirty="0"/>
              <a:t> </a:t>
            </a:r>
            <a:r>
              <a:rPr lang="nl-NL" sz="1400" b="0" dirty="0" err="1"/>
              <a:t>losses</a:t>
            </a:r>
            <a:r>
              <a:rPr lang="nl-NL" sz="1400" b="0" dirty="0"/>
              <a:t>).</a:t>
            </a:r>
          </a:p>
          <a:p>
            <a:pPr algn="l"/>
            <a:endParaRPr lang="nl-NL" sz="1400" b="0" dirty="0"/>
          </a:p>
          <a:p>
            <a:pPr algn="l"/>
            <a:r>
              <a:rPr lang="nl-NL" sz="1400" b="0"/>
              <a:t>- Ca152 </a:t>
            </a:r>
            <a:r>
              <a:rPr lang="nl-NL" sz="1400" b="0" dirty="0"/>
              <a:t>kg: nooit terug gevonden</a:t>
            </a:r>
          </a:p>
          <a:p>
            <a:pPr algn="l"/>
            <a:endParaRPr lang="nl-NL" sz="1400" b="0" dirty="0"/>
          </a:p>
          <a:p>
            <a:pPr algn="l"/>
            <a:r>
              <a:rPr lang="nl-NL" sz="1400" b="0" dirty="0"/>
              <a:t>- Geen risico voor de volksgezondheid…. (</a:t>
            </a:r>
            <a:r>
              <a:rPr lang="nl-NL" sz="1400" b="0" dirty="0" err="1"/>
              <a:t>RvdL</a:t>
            </a:r>
            <a:r>
              <a:rPr lang="nl-NL" sz="1400" b="0" dirty="0"/>
              <a:t> en Min VROM)</a:t>
            </a:r>
          </a:p>
          <a:p>
            <a:pPr algn="l"/>
            <a:endParaRPr lang="nl-NL" sz="1400" b="0" dirty="0"/>
          </a:p>
          <a:p>
            <a:pPr algn="l"/>
            <a:r>
              <a:rPr lang="nl-NL" sz="1400" b="0" dirty="0"/>
              <a:t>- Wel een risico als je dat niet zorgvuldig communiceert?</a:t>
            </a:r>
          </a:p>
          <a:p>
            <a:pPr>
              <a:lnSpc>
                <a:spcPct val="90000"/>
              </a:lnSpc>
            </a:pPr>
            <a:endParaRPr lang="nl-NL" sz="500" dirty="0">
              <a:solidFill>
                <a:schemeClr val="bg2"/>
              </a:solidFill>
            </a:endParaRPr>
          </a:p>
        </p:txBody>
      </p:sp>
      <p:sp>
        <p:nvSpPr>
          <p:cNvPr id="18" name="Freeform: Shape 10">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8" name="Picture 4" descr="Een veiligheidspin waarmee de motor aan een vleugel werd bevestigd.">
            <a:extLst>
              <a:ext uri="{FF2B5EF4-FFF2-40B4-BE49-F238E27FC236}">
                <a16:creationId xmlns:a16="http://schemas.microsoft.com/office/drawing/2014/main" id="{84857C40-691E-B313-5C6A-D5F12D32F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0541" y="19975"/>
            <a:ext cx="56714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654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0E884C-7210-C1CE-884B-C4423A20887E}"/>
              </a:ext>
            </a:extLst>
          </p:cNvPr>
          <p:cNvSpPr>
            <a:spLocks noGrp="1"/>
          </p:cNvSpPr>
          <p:nvPr>
            <p:ph type="title"/>
          </p:nvPr>
        </p:nvSpPr>
        <p:spPr/>
        <p:txBody>
          <a:bodyPr>
            <a:normAutofit/>
          </a:bodyPr>
          <a:lstStyle/>
          <a:p>
            <a:pPr algn="ctr"/>
            <a:r>
              <a:rPr lang="nl-NL" sz="4000" dirty="0"/>
              <a:t>Toch werd het een maatschappelijk probleem</a:t>
            </a:r>
          </a:p>
        </p:txBody>
      </p:sp>
      <p:sp>
        <p:nvSpPr>
          <p:cNvPr id="3" name="Tijdelijke aanduiding voor inhoud 2">
            <a:extLst>
              <a:ext uri="{FF2B5EF4-FFF2-40B4-BE49-F238E27FC236}">
                <a16:creationId xmlns:a16="http://schemas.microsoft.com/office/drawing/2014/main" id="{22FAB45A-B0B3-6A91-4036-DB1A4F917A3E}"/>
              </a:ext>
            </a:extLst>
          </p:cNvPr>
          <p:cNvSpPr>
            <a:spLocks noGrp="1"/>
          </p:cNvSpPr>
          <p:nvPr>
            <p:ph idx="1"/>
          </p:nvPr>
        </p:nvSpPr>
        <p:spPr>
          <a:xfrm>
            <a:off x="1251678" y="1520983"/>
            <a:ext cx="10178322" cy="4358610"/>
          </a:xfrm>
        </p:spPr>
        <p:txBody>
          <a:bodyPr/>
          <a:lstStyle/>
          <a:p>
            <a:r>
              <a:rPr lang="nl-NL" dirty="0"/>
              <a:t>Waarom werd het een probleem?</a:t>
            </a:r>
          </a:p>
          <a:p>
            <a:r>
              <a:rPr lang="nl-NL" dirty="0"/>
              <a:t>ICAO Annex 13 ongevallenonderzoek is een </a:t>
            </a:r>
            <a:r>
              <a:rPr lang="nl-NL" b="1" i="1" u="sng" dirty="0"/>
              <a:t>gesloten</a:t>
            </a:r>
            <a:r>
              <a:rPr lang="nl-NL" dirty="0"/>
              <a:t> onderzoek</a:t>
            </a:r>
          </a:p>
          <a:p>
            <a:r>
              <a:rPr lang="nl-NL" dirty="0"/>
              <a:t>Risico beleving van mensen?</a:t>
            </a:r>
          </a:p>
          <a:p>
            <a:r>
              <a:rPr lang="nl-NL" dirty="0"/>
              <a:t>Berichtgeving in media?</a:t>
            </a:r>
          </a:p>
          <a:p>
            <a:r>
              <a:rPr lang="nl-NL" dirty="0"/>
              <a:t>Uitvergroting van risico’s?</a:t>
            </a:r>
          </a:p>
          <a:p>
            <a:r>
              <a:rPr lang="nl-NL" dirty="0"/>
              <a:t>Elkaar versterkende factoren?</a:t>
            </a:r>
          </a:p>
          <a:p>
            <a:r>
              <a:rPr lang="nl-NL" dirty="0"/>
              <a:t>Media en politiek?</a:t>
            </a:r>
          </a:p>
        </p:txBody>
      </p:sp>
      <p:pic>
        <p:nvPicPr>
          <p:cNvPr id="1026" name="Picture 2">
            <a:extLst>
              <a:ext uri="{FF2B5EF4-FFF2-40B4-BE49-F238E27FC236}">
                <a16:creationId xmlns:a16="http://schemas.microsoft.com/office/drawing/2014/main" id="{450B5A80-7B81-34DC-559F-98052F928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974" y="4762123"/>
            <a:ext cx="4794759" cy="14847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546BAA8-F16F-BB9C-94DC-2584F6C87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421" y="2487845"/>
            <a:ext cx="4637891" cy="357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409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txBody>
          <a:bodyPr/>
          <a:lstStyle/>
          <a:p>
            <a:endParaRPr lang="nl-NL"/>
          </a:p>
        </p:txBody>
      </p:sp>
      <p:sp>
        <p:nvSpPr>
          <p:cNvPr id="2" name="Titel 1">
            <a:extLst>
              <a:ext uri="{FF2B5EF4-FFF2-40B4-BE49-F238E27FC236}">
                <a16:creationId xmlns:a16="http://schemas.microsoft.com/office/drawing/2014/main" id="{3B989AFF-B15C-B63F-033A-E43C0FE973DD}"/>
              </a:ext>
            </a:extLst>
          </p:cNvPr>
          <p:cNvSpPr>
            <a:spLocks noGrp="1"/>
          </p:cNvSpPr>
          <p:nvPr>
            <p:ph type="title"/>
          </p:nvPr>
        </p:nvSpPr>
        <p:spPr>
          <a:xfrm>
            <a:off x="765051" y="382385"/>
            <a:ext cx="6015897" cy="925208"/>
          </a:xfrm>
        </p:spPr>
        <p:txBody>
          <a:bodyPr>
            <a:normAutofit/>
          </a:bodyPr>
          <a:lstStyle/>
          <a:p>
            <a:r>
              <a:rPr lang="nl-NL" dirty="0"/>
              <a:t>Paradox van Pruis</a:t>
            </a:r>
          </a:p>
        </p:txBody>
      </p:sp>
      <p:sp>
        <p:nvSpPr>
          <p:cNvPr id="11" name="Rectangle 10">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3" name="Tijdelijke aanduiding voor inhoud 2">
            <a:extLst>
              <a:ext uri="{FF2B5EF4-FFF2-40B4-BE49-F238E27FC236}">
                <a16:creationId xmlns:a16="http://schemas.microsoft.com/office/drawing/2014/main" id="{14C461F7-C951-38F4-F000-B7A67C4159C1}"/>
              </a:ext>
            </a:extLst>
          </p:cNvPr>
          <p:cNvSpPr>
            <a:spLocks noGrp="1"/>
          </p:cNvSpPr>
          <p:nvPr>
            <p:ph idx="1"/>
          </p:nvPr>
        </p:nvSpPr>
        <p:spPr>
          <a:xfrm>
            <a:off x="765051" y="2286001"/>
            <a:ext cx="6015897" cy="3593591"/>
          </a:xfrm>
        </p:spPr>
        <p:txBody>
          <a:bodyPr>
            <a:normAutofit fontScale="92500" lnSpcReduction="20000"/>
          </a:bodyPr>
          <a:lstStyle/>
          <a:p>
            <a:r>
              <a:rPr lang="nl-NL" dirty="0"/>
              <a:t>2023: risico catastrofaal ongeval 1 op 11 miljoen vluchten</a:t>
            </a:r>
          </a:p>
          <a:p>
            <a:r>
              <a:rPr lang="nl-NL" dirty="0"/>
              <a:t>1992: ca 1 op 3 miljoen vluchten of slechter</a:t>
            </a:r>
          </a:p>
          <a:p>
            <a:r>
              <a:rPr lang="nl-NL" dirty="0"/>
              <a:t>Direct na ramp: ...1 op 300.000 vluchten ( 2 of 3 crashes voorzien)</a:t>
            </a:r>
          </a:p>
          <a:p>
            <a:r>
              <a:rPr lang="nl-NL" dirty="0"/>
              <a:t>Vliegtuig aan de grond houden?</a:t>
            </a:r>
          </a:p>
          <a:p>
            <a:r>
              <a:rPr lang="nl-NL" dirty="0"/>
              <a:t>Publiek blijft vliegen… geen vragen: </a:t>
            </a:r>
            <a:r>
              <a:rPr lang="nl-NL" b="1" dirty="0">
                <a:solidFill>
                  <a:srgbClr val="FF0000"/>
                </a:solidFill>
              </a:rPr>
              <a:t>vertrouwen in overheid</a:t>
            </a:r>
          </a:p>
          <a:p>
            <a:endParaRPr lang="nl-NL" dirty="0"/>
          </a:p>
          <a:p>
            <a:r>
              <a:rPr lang="nl-NL" dirty="0"/>
              <a:t>Verarmd uranium: alle experts aanwezig: </a:t>
            </a:r>
            <a:r>
              <a:rPr lang="nl-NL" b="1" i="1" u="sng" dirty="0"/>
              <a:t>geen</a:t>
            </a:r>
            <a:r>
              <a:rPr lang="nl-NL" dirty="0"/>
              <a:t> risico dat je doodgaat, geen risico volksgezondheid</a:t>
            </a:r>
          </a:p>
          <a:p>
            <a:r>
              <a:rPr lang="nl-NL" dirty="0"/>
              <a:t>De pleuris breekt uit: </a:t>
            </a:r>
            <a:r>
              <a:rPr lang="nl-NL" b="1" dirty="0">
                <a:solidFill>
                  <a:srgbClr val="FF0000"/>
                </a:solidFill>
              </a:rPr>
              <a:t>wantrouwen in overheid</a:t>
            </a:r>
          </a:p>
          <a:p>
            <a:endParaRPr lang="nl-NL" b="1" dirty="0"/>
          </a:p>
        </p:txBody>
      </p:sp>
      <p:pic>
        <p:nvPicPr>
          <p:cNvPr id="2050" name="Picture 2" descr="Rampvlucht">
            <a:extLst>
              <a:ext uri="{FF2B5EF4-FFF2-40B4-BE49-F238E27FC236}">
                <a16:creationId xmlns:a16="http://schemas.microsoft.com/office/drawing/2014/main" id="{4B4A99EA-2140-8921-E191-FC6346F58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4290" y="0"/>
            <a:ext cx="51077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24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ECC43-C956-F3F7-AC45-DFD839AEE8D0}"/>
              </a:ext>
            </a:extLst>
          </p:cNvPr>
          <p:cNvSpPr>
            <a:spLocks noGrp="1"/>
          </p:cNvSpPr>
          <p:nvPr>
            <p:ph type="title"/>
          </p:nvPr>
        </p:nvSpPr>
        <p:spPr/>
        <p:txBody>
          <a:bodyPr/>
          <a:lstStyle/>
          <a:p>
            <a:pPr algn="ctr"/>
            <a:r>
              <a:rPr lang="nl-NL" dirty="0"/>
              <a:t>Een geconstrueerd verhaal?</a:t>
            </a:r>
          </a:p>
        </p:txBody>
      </p:sp>
      <p:sp>
        <p:nvSpPr>
          <p:cNvPr id="3" name="Tijdelijke aanduiding voor inhoud 2">
            <a:extLst>
              <a:ext uri="{FF2B5EF4-FFF2-40B4-BE49-F238E27FC236}">
                <a16:creationId xmlns:a16="http://schemas.microsoft.com/office/drawing/2014/main" id="{BB80F7FC-5338-D530-0654-B99ADF9E465E}"/>
              </a:ext>
            </a:extLst>
          </p:cNvPr>
          <p:cNvSpPr>
            <a:spLocks noGrp="1"/>
          </p:cNvSpPr>
          <p:nvPr>
            <p:ph idx="1"/>
          </p:nvPr>
        </p:nvSpPr>
        <p:spPr/>
        <p:txBody>
          <a:bodyPr>
            <a:normAutofit fontScale="92500" lnSpcReduction="20000"/>
          </a:bodyPr>
          <a:lstStyle/>
          <a:p>
            <a:r>
              <a:rPr lang="nl-NL" sz="2000" dirty="0"/>
              <a:t>EL AL 1862: technisch falen van motorophanging</a:t>
            </a:r>
          </a:p>
          <a:p>
            <a:r>
              <a:rPr lang="nl-NL" sz="2000" dirty="0"/>
              <a:t>Vliegtuigongeval: voedingsbodem speculatie en complotten</a:t>
            </a:r>
          </a:p>
          <a:p>
            <a:r>
              <a:rPr lang="nl-NL" sz="2000" dirty="0"/>
              <a:t>Samenwerking aantal journalisten/dagbladen met belangengroepen (WVB)</a:t>
            </a:r>
          </a:p>
          <a:p>
            <a:r>
              <a:rPr lang="nl-NL" sz="2000" dirty="0"/>
              <a:t>Na </a:t>
            </a:r>
            <a:r>
              <a:rPr lang="nl-NL" dirty="0"/>
              <a:t>1 jaar: g</a:t>
            </a:r>
            <a:r>
              <a:rPr lang="nl-NL" sz="2000" dirty="0"/>
              <a:t>ezondheidsklachten</a:t>
            </a:r>
          </a:p>
          <a:p>
            <a:r>
              <a:rPr lang="nl-NL" sz="2000" dirty="0"/>
              <a:t>Kranten: vervoer giftige stoffen</a:t>
            </a:r>
          </a:p>
          <a:p>
            <a:r>
              <a:rPr lang="nl-NL" sz="2000" dirty="0"/>
              <a:t>Ziekte niet door vliegtuig, maar deel lading onbekend</a:t>
            </a:r>
          </a:p>
          <a:p>
            <a:r>
              <a:rPr lang="nl-NL" sz="2000" i="1" dirty="0"/>
              <a:t>Trouw oktober 1993 en 1997: onthulling</a:t>
            </a:r>
            <a:r>
              <a:rPr lang="nl-NL" sz="2000" dirty="0"/>
              <a:t> </a:t>
            </a:r>
            <a:r>
              <a:rPr lang="nl-NL" dirty="0"/>
              <a:t>v</a:t>
            </a:r>
            <a:r>
              <a:rPr lang="nl-NL" sz="2000" dirty="0"/>
              <a:t>erarmd uranium</a:t>
            </a:r>
          </a:p>
          <a:p>
            <a:r>
              <a:rPr lang="nl-NL" sz="2000" i="1" dirty="0"/>
              <a:t>NRC 1998: onthulling</a:t>
            </a:r>
            <a:r>
              <a:rPr lang="nl-NL" sz="2000" dirty="0"/>
              <a:t> </a:t>
            </a:r>
            <a:r>
              <a:rPr lang="nl-NL" dirty="0"/>
              <a:t>g</a:t>
            </a:r>
            <a:r>
              <a:rPr lang="nl-NL" sz="2000" dirty="0"/>
              <a:t>rondstof voor zenuwgas</a:t>
            </a:r>
          </a:p>
          <a:p>
            <a:r>
              <a:rPr lang="nl-NL" sz="2000" dirty="0"/>
              <a:t>Privé-onderzoeken naar verarmd uranium (st LAKA, Visie, etc.)</a:t>
            </a:r>
          </a:p>
          <a:p>
            <a:r>
              <a:rPr lang="nl-NL" sz="2000" i="1" dirty="0"/>
              <a:t>Trouw</a:t>
            </a:r>
            <a:r>
              <a:rPr lang="nl-NL" sz="2000" dirty="0"/>
              <a:t>: </a:t>
            </a:r>
            <a:r>
              <a:rPr lang="nl-NL" i="1" dirty="0"/>
              <a:t>o</a:t>
            </a:r>
            <a:r>
              <a:rPr lang="nl-NL" sz="2000" i="1" dirty="0"/>
              <a:t>nthulling</a:t>
            </a:r>
            <a:r>
              <a:rPr lang="nl-NL" sz="2000" dirty="0"/>
              <a:t> lading moet nucleair zijn geweest</a:t>
            </a:r>
          </a:p>
          <a:p>
            <a:endParaRPr lang="nl-NL" dirty="0"/>
          </a:p>
        </p:txBody>
      </p:sp>
      <p:pic>
        <p:nvPicPr>
          <p:cNvPr id="5" name="Afbeelding 4">
            <a:extLst>
              <a:ext uri="{FF2B5EF4-FFF2-40B4-BE49-F238E27FC236}">
                <a16:creationId xmlns:a16="http://schemas.microsoft.com/office/drawing/2014/main" id="{0778BC80-8BAF-71F1-FE79-3196B46996A2}"/>
              </a:ext>
            </a:extLst>
          </p:cNvPr>
          <p:cNvPicPr>
            <a:picLocks noChangeAspect="1"/>
          </p:cNvPicPr>
          <p:nvPr/>
        </p:nvPicPr>
        <p:blipFill>
          <a:blip r:embed="rId2"/>
          <a:stretch>
            <a:fillRect/>
          </a:stretch>
        </p:blipFill>
        <p:spPr>
          <a:xfrm>
            <a:off x="8553370" y="3683479"/>
            <a:ext cx="3256192" cy="3096883"/>
          </a:xfrm>
          <a:prstGeom prst="rect">
            <a:avLst/>
          </a:prstGeom>
        </p:spPr>
      </p:pic>
    </p:spTree>
    <p:extLst>
      <p:ext uri="{BB962C8B-B14F-4D97-AF65-F5344CB8AC3E}">
        <p14:creationId xmlns:p14="http://schemas.microsoft.com/office/powerpoint/2010/main" val="127744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6010A-AE1C-FBE4-66E3-0BD5BF00A995}"/>
              </a:ext>
            </a:extLst>
          </p:cNvPr>
          <p:cNvSpPr>
            <a:spLocks noGrp="1"/>
          </p:cNvSpPr>
          <p:nvPr>
            <p:ph type="title"/>
          </p:nvPr>
        </p:nvSpPr>
        <p:spPr/>
        <p:txBody>
          <a:bodyPr/>
          <a:lstStyle/>
          <a:p>
            <a:pPr algn="ctr"/>
            <a:r>
              <a:rPr lang="nl-NL" dirty="0"/>
              <a:t>7 jaren van Kamervragen:</a:t>
            </a:r>
            <a:br>
              <a:rPr lang="nl-NL" dirty="0"/>
            </a:br>
            <a:r>
              <a:rPr lang="nl-NL" dirty="0"/>
              <a:t>Parlementaire enquete</a:t>
            </a:r>
          </a:p>
        </p:txBody>
      </p:sp>
      <p:sp>
        <p:nvSpPr>
          <p:cNvPr id="3" name="Tijdelijke aanduiding voor inhoud 2">
            <a:extLst>
              <a:ext uri="{FF2B5EF4-FFF2-40B4-BE49-F238E27FC236}">
                <a16:creationId xmlns:a16="http://schemas.microsoft.com/office/drawing/2014/main" id="{DF7D1422-504E-ACB1-F442-0D634B3E3AB0}"/>
              </a:ext>
            </a:extLst>
          </p:cNvPr>
          <p:cNvSpPr>
            <a:spLocks noGrp="1"/>
          </p:cNvSpPr>
          <p:nvPr>
            <p:ph idx="1"/>
          </p:nvPr>
        </p:nvSpPr>
        <p:spPr/>
        <p:txBody>
          <a:bodyPr>
            <a:normAutofit lnSpcReduction="10000"/>
          </a:bodyPr>
          <a:lstStyle/>
          <a:p>
            <a:r>
              <a:rPr lang="nl-NL" dirty="0"/>
              <a:t>Collectieve verontwaardiging, ‘onder de pet houden’</a:t>
            </a:r>
          </a:p>
          <a:p>
            <a:r>
              <a:rPr lang="nl-NL" dirty="0"/>
              <a:t>Ondervragers worden  </a:t>
            </a:r>
            <a:r>
              <a:rPr lang="nl-NL" sz="4000" i="1" dirty="0">
                <a:solidFill>
                  <a:srgbClr val="FF0000"/>
                </a:solidFill>
              </a:rPr>
              <a:t>inquisiteurs </a:t>
            </a:r>
          </a:p>
          <a:p>
            <a:r>
              <a:rPr lang="nl-NL" sz="3200" dirty="0"/>
              <a:t>Getuigen worden </a:t>
            </a:r>
            <a:r>
              <a:rPr lang="nl-NL" sz="4000" i="1" dirty="0">
                <a:solidFill>
                  <a:srgbClr val="FF0000"/>
                </a:solidFill>
              </a:rPr>
              <a:t>verdachten</a:t>
            </a:r>
          </a:p>
          <a:p>
            <a:r>
              <a:rPr lang="nl-NL" dirty="0"/>
              <a:t>Nederland volgt met spanning de ondervragingen</a:t>
            </a:r>
          </a:p>
          <a:p>
            <a:endParaRPr lang="nl-NL" dirty="0"/>
          </a:p>
          <a:p>
            <a:endParaRPr lang="nl-NL" dirty="0"/>
          </a:p>
          <a:p>
            <a:r>
              <a:rPr lang="nl-NL" dirty="0"/>
              <a:t>Resultaten parlementaire enquête…volgende sheet……</a:t>
            </a:r>
          </a:p>
        </p:txBody>
      </p:sp>
      <p:pic>
        <p:nvPicPr>
          <p:cNvPr id="5" name="Afbeelding 4">
            <a:extLst>
              <a:ext uri="{FF2B5EF4-FFF2-40B4-BE49-F238E27FC236}">
                <a16:creationId xmlns:a16="http://schemas.microsoft.com/office/drawing/2014/main" id="{F6374FE7-143F-ECD7-82E2-26C505527A12}"/>
              </a:ext>
            </a:extLst>
          </p:cNvPr>
          <p:cNvPicPr>
            <a:picLocks noChangeAspect="1"/>
          </p:cNvPicPr>
          <p:nvPr/>
        </p:nvPicPr>
        <p:blipFill>
          <a:blip r:embed="rId2"/>
          <a:stretch>
            <a:fillRect/>
          </a:stretch>
        </p:blipFill>
        <p:spPr>
          <a:xfrm>
            <a:off x="7658639" y="2754463"/>
            <a:ext cx="3476093" cy="2160000"/>
          </a:xfrm>
          <a:prstGeom prst="rect">
            <a:avLst/>
          </a:prstGeom>
        </p:spPr>
      </p:pic>
    </p:spTree>
    <p:extLst>
      <p:ext uri="{BB962C8B-B14F-4D97-AF65-F5344CB8AC3E}">
        <p14:creationId xmlns:p14="http://schemas.microsoft.com/office/powerpoint/2010/main" val="13710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txBody>
          <a:bodyPr/>
          <a:lstStyle/>
          <a:p>
            <a:endParaRPr lang="nl-NL"/>
          </a:p>
        </p:txBody>
      </p:sp>
      <p:sp>
        <p:nvSpPr>
          <p:cNvPr id="2" name="Titel 1">
            <a:extLst>
              <a:ext uri="{FF2B5EF4-FFF2-40B4-BE49-F238E27FC236}">
                <a16:creationId xmlns:a16="http://schemas.microsoft.com/office/drawing/2014/main" id="{B5B14902-2C1B-8128-BE5C-F4A026448417}"/>
              </a:ext>
            </a:extLst>
          </p:cNvPr>
          <p:cNvSpPr>
            <a:spLocks noGrp="1"/>
          </p:cNvSpPr>
          <p:nvPr>
            <p:ph type="title"/>
          </p:nvPr>
        </p:nvSpPr>
        <p:spPr>
          <a:xfrm>
            <a:off x="765051" y="382385"/>
            <a:ext cx="6015897" cy="799434"/>
          </a:xfrm>
        </p:spPr>
        <p:txBody>
          <a:bodyPr>
            <a:normAutofit/>
          </a:bodyPr>
          <a:lstStyle/>
          <a:p>
            <a:r>
              <a:rPr lang="nl-NL" dirty="0"/>
              <a:t>Resultaten </a:t>
            </a:r>
            <a:r>
              <a:rPr lang="nl-NL" dirty="0" err="1"/>
              <a:t>enquÊte</a:t>
            </a:r>
            <a:endParaRPr lang="nl-NL" dirty="0"/>
          </a:p>
        </p:txBody>
      </p:sp>
      <p:sp>
        <p:nvSpPr>
          <p:cNvPr id="11" name="Rectangle 10">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3" name="Tijdelijke aanduiding voor inhoud 2">
            <a:extLst>
              <a:ext uri="{FF2B5EF4-FFF2-40B4-BE49-F238E27FC236}">
                <a16:creationId xmlns:a16="http://schemas.microsoft.com/office/drawing/2014/main" id="{5EF89862-3D30-09BC-833A-C3B5CF9F1192}"/>
              </a:ext>
            </a:extLst>
          </p:cNvPr>
          <p:cNvSpPr>
            <a:spLocks noGrp="1"/>
          </p:cNvSpPr>
          <p:nvPr>
            <p:ph idx="1"/>
          </p:nvPr>
        </p:nvSpPr>
        <p:spPr>
          <a:xfrm>
            <a:off x="765051" y="1564205"/>
            <a:ext cx="6015897" cy="4315388"/>
          </a:xfrm>
        </p:spPr>
        <p:txBody>
          <a:bodyPr>
            <a:normAutofit/>
          </a:bodyPr>
          <a:lstStyle/>
          <a:p>
            <a:r>
              <a:rPr lang="nl-NL" dirty="0"/>
              <a:t>Geen giftige lading</a:t>
            </a:r>
          </a:p>
          <a:p>
            <a:r>
              <a:rPr lang="nl-NL" dirty="0"/>
              <a:t>Geen wapens</a:t>
            </a:r>
          </a:p>
          <a:p>
            <a:r>
              <a:rPr lang="nl-NL" dirty="0"/>
              <a:t>Geen explosieven</a:t>
            </a:r>
          </a:p>
          <a:p>
            <a:r>
              <a:rPr lang="nl-NL" dirty="0"/>
              <a:t>Geen rol geheime diensten</a:t>
            </a:r>
          </a:p>
          <a:p>
            <a:r>
              <a:rPr lang="nl-NL" dirty="0"/>
              <a:t>Geen directe relatie tussen ramp en gezondheidsklachten</a:t>
            </a:r>
          </a:p>
          <a:p>
            <a:r>
              <a:rPr lang="nl-NL" dirty="0"/>
              <a:t>Medisch onderzoek:</a:t>
            </a:r>
          </a:p>
          <a:p>
            <a:pPr>
              <a:buFont typeface="Wingdings" pitchFamily="2" charset="2"/>
              <a:buChar char="Ø"/>
            </a:pPr>
            <a:r>
              <a:rPr lang="nl-NL" sz="2400" i="1" dirty="0"/>
              <a:t>Mogelijk wel individuele gezondheidsklachten</a:t>
            </a:r>
          </a:p>
          <a:p>
            <a:pPr>
              <a:buFont typeface="Wingdings" pitchFamily="2" charset="2"/>
              <a:buChar char="Ø"/>
            </a:pPr>
            <a:r>
              <a:rPr lang="nl-NL" sz="2400" i="1" dirty="0"/>
              <a:t>Mogelijk PTSS-gerelateerde problematiek</a:t>
            </a:r>
          </a:p>
          <a:p>
            <a:pPr>
              <a:lnSpc>
                <a:spcPct val="100000"/>
              </a:lnSpc>
            </a:pPr>
            <a:endParaRPr lang="nl-NL" dirty="0"/>
          </a:p>
        </p:txBody>
      </p:sp>
      <p:pic>
        <p:nvPicPr>
          <p:cNvPr id="3074" name="Picture 2">
            <a:extLst>
              <a:ext uri="{FF2B5EF4-FFF2-40B4-BE49-F238E27FC236}">
                <a16:creationId xmlns:a16="http://schemas.microsoft.com/office/drawing/2014/main" id="{A2F9955B-FB86-7467-03A4-5473AB7C5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5745" y="1717608"/>
            <a:ext cx="4723534" cy="400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91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0A04B-F09E-0DEF-9C38-6F580746A0D5}"/>
              </a:ext>
            </a:extLst>
          </p:cNvPr>
          <p:cNvSpPr>
            <a:spLocks noGrp="1"/>
          </p:cNvSpPr>
          <p:nvPr>
            <p:ph type="title"/>
          </p:nvPr>
        </p:nvSpPr>
        <p:spPr/>
        <p:txBody>
          <a:bodyPr>
            <a:normAutofit/>
          </a:bodyPr>
          <a:lstStyle/>
          <a:p>
            <a:pPr algn="ctr"/>
            <a:r>
              <a:rPr lang="nl-NL" sz="4000" dirty="0"/>
              <a:t>Jaren van onzekerheid en verontrusting</a:t>
            </a:r>
          </a:p>
        </p:txBody>
      </p:sp>
      <p:sp>
        <p:nvSpPr>
          <p:cNvPr id="3" name="Tijdelijke aanduiding voor inhoud 2">
            <a:extLst>
              <a:ext uri="{FF2B5EF4-FFF2-40B4-BE49-F238E27FC236}">
                <a16:creationId xmlns:a16="http://schemas.microsoft.com/office/drawing/2014/main" id="{B79EE940-1F89-7B07-1E75-76A20C01A586}"/>
              </a:ext>
            </a:extLst>
          </p:cNvPr>
          <p:cNvSpPr>
            <a:spLocks noGrp="1"/>
          </p:cNvSpPr>
          <p:nvPr>
            <p:ph idx="1"/>
          </p:nvPr>
        </p:nvSpPr>
        <p:spPr>
          <a:xfrm>
            <a:off x="1251678" y="1357745"/>
            <a:ext cx="10178322" cy="4521847"/>
          </a:xfrm>
        </p:spPr>
        <p:txBody>
          <a:bodyPr/>
          <a:lstStyle/>
          <a:p>
            <a:r>
              <a:rPr lang="nl-NL" dirty="0"/>
              <a:t>Bijlmerzieken: er is een relatie met giftige stoffen</a:t>
            </a:r>
          </a:p>
          <a:p>
            <a:r>
              <a:rPr lang="nl-NL" dirty="0"/>
              <a:t>Bewoners: wijzen PTSS-achtige klachten verontwaardigd van de hand</a:t>
            </a:r>
          </a:p>
          <a:p>
            <a:r>
              <a:rPr lang="nl-NL" dirty="0"/>
              <a:t>De lading-mysteries worden maar niet opgelost</a:t>
            </a:r>
          </a:p>
          <a:p>
            <a:r>
              <a:rPr lang="nl-NL" dirty="0"/>
              <a:t>Onthullingen dagbladen en trage / onsamenhangende reactie van overheid</a:t>
            </a:r>
          </a:p>
          <a:p>
            <a:r>
              <a:rPr lang="nl-NL" dirty="0"/>
              <a:t>Uitkomst PEC 1999: schril contrast met opgewonden media berichtgeving van na de crash</a:t>
            </a:r>
          </a:p>
          <a:p>
            <a:r>
              <a:rPr lang="nl-NL" dirty="0"/>
              <a:t>Jaren gewekte indruk: er moet een verband zijn tussen ziekten en de vliegramp……..</a:t>
            </a:r>
          </a:p>
        </p:txBody>
      </p:sp>
    </p:spTree>
    <p:extLst>
      <p:ext uri="{BB962C8B-B14F-4D97-AF65-F5344CB8AC3E}">
        <p14:creationId xmlns:p14="http://schemas.microsoft.com/office/powerpoint/2010/main" val="707460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txBody>
          <a:bodyPr/>
          <a:lstStyle/>
          <a:p>
            <a:endParaRPr lang="nl-NL"/>
          </a:p>
        </p:txBody>
      </p:sp>
      <p:sp>
        <p:nvSpPr>
          <p:cNvPr id="2" name="Titel 1">
            <a:extLst>
              <a:ext uri="{FF2B5EF4-FFF2-40B4-BE49-F238E27FC236}">
                <a16:creationId xmlns:a16="http://schemas.microsoft.com/office/drawing/2014/main" id="{72E4CDDE-8050-0BC4-AA90-D03FA57456AA}"/>
              </a:ext>
            </a:extLst>
          </p:cNvPr>
          <p:cNvSpPr>
            <a:spLocks noGrp="1"/>
          </p:cNvSpPr>
          <p:nvPr>
            <p:ph type="title"/>
          </p:nvPr>
        </p:nvSpPr>
        <p:spPr>
          <a:xfrm>
            <a:off x="765051" y="382385"/>
            <a:ext cx="6015897" cy="747675"/>
          </a:xfrm>
        </p:spPr>
        <p:txBody>
          <a:bodyPr>
            <a:normAutofit fontScale="90000"/>
          </a:bodyPr>
          <a:lstStyle/>
          <a:p>
            <a:r>
              <a:rPr lang="nl-NL" dirty="0"/>
              <a:t>Welke relatie?</a:t>
            </a:r>
          </a:p>
        </p:txBody>
      </p:sp>
      <p:sp>
        <p:nvSpPr>
          <p:cNvPr id="11" name="Rectangle 10">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3" name="Tijdelijke aanduiding voor inhoud 2">
            <a:extLst>
              <a:ext uri="{FF2B5EF4-FFF2-40B4-BE49-F238E27FC236}">
                <a16:creationId xmlns:a16="http://schemas.microsoft.com/office/drawing/2014/main" id="{334C6642-EFAA-BB11-0F07-C1CEF7A969A1}"/>
              </a:ext>
            </a:extLst>
          </p:cNvPr>
          <p:cNvSpPr>
            <a:spLocks noGrp="1"/>
          </p:cNvSpPr>
          <p:nvPr>
            <p:ph idx="1"/>
          </p:nvPr>
        </p:nvSpPr>
        <p:spPr>
          <a:xfrm>
            <a:off x="765051" y="2286001"/>
            <a:ext cx="6015897" cy="3593591"/>
          </a:xfrm>
        </p:spPr>
        <p:txBody>
          <a:bodyPr>
            <a:normAutofit lnSpcReduction="10000"/>
          </a:bodyPr>
          <a:lstStyle/>
          <a:p>
            <a:r>
              <a:rPr lang="nl-NL" dirty="0"/>
              <a:t>Media: er bestaat een relatie tussen de ramp en de gezondheidsklachten, dus tussen het gif en de doofpot;</a:t>
            </a:r>
          </a:p>
          <a:p>
            <a:endParaRPr lang="nl-NL" dirty="0"/>
          </a:p>
          <a:p>
            <a:r>
              <a:rPr lang="nl-NL" dirty="0"/>
              <a:t>Terugkijkend..</a:t>
            </a:r>
          </a:p>
          <a:p>
            <a:endParaRPr lang="nl-NL" dirty="0"/>
          </a:p>
          <a:p>
            <a:r>
              <a:rPr lang="nl-NL" dirty="0"/>
              <a:t>Is dat verband niet omgekeerd?</a:t>
            </a:r>
          </a:p>
          <a:p>
            <a:endParaRPr lang="nl-NL" dirty="0"/>
          </a:p>
          <a:p>
            <a:r>
              <a:rPr lang="nl-NL" dirty="0"/>
              <a:t>Zijn mensen ziek geworden als gevolg van berichtgeving?</a:t>
            </a:r>
          </a:p>
          <a:p>
            <a:endParaRPr lang="nl-NL" dirty="0"/>
          </a:p>
        </p:txBody>
      </p:sp>
      <p:pic>
        <p:nvPicPr>
          <p:cNvPr id="6" name="Afbeelding 5">
            <a:extLst>
              <a:ext uri="{FF2B5EF4-FFF2-40B4-BE49-F238E27FC236}">
                <a16:creationId xmlns:a16="http://schemas.microsoft.com/office/drawing/2014/main" id="{E5DE0B9B-6273-959B-78B4-4EA815864B17}"/>
              </a:ext>
            </a:extLst>
          </p:cNvPr>
          <p:cNvPicPr>
            <a:picLocks noChangeAspect="1"/>
          </p:cNvPicPr>
          <p:nvPr/>
        </p:nvPicPr>
        <p:blipFill>
          <a:blip r:embed="rId2"/>
          <a:stretch>
            <a:fillRect/>
          </a:stretch>
        </p:blipFill>
        <p:spPr>
          <a:xfrm>
            <a:off x="7940466" y="2570607"/>
            <a:ext cx="3348000" cy="1716786"/>
          </a:xfrm>
          <a:prstGeom prst="rect">
            <a:avLst/>
          </a:prstGeom>
        </p:spPr>
      </p:pic>
    </p:spTree>
    <p:extLst>
      <p:ext uri="{BB962C8B-B14F-4D97-AF65-F5344CB8AC3E}">
        <p14:creationId xmlns:p14="http://schemas.microsoft.com/office/powerpoint/2010/main" val="1351924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018AB-5328-1774-A146-8225604EC385}"/>
              </a:ext>
            </a:extLst>
          </p:cNvPr>
          <p:cNvSpPr>
            <a:spLocks noGrp="1"/>
          </p:cNvSpPr>
          <p:nvPr>
            <p:ph type="title"/>
          </p:nvPr>
        </p:nvSpPr>
        <p:spPr/>
        <p:txBody>
          <a:bodyPr/>
          <a:lstStyle/>
          <a:p>
            <a:pPr algn="ctr"/>
            <a:r>
              <a:rPr lang="nl-NL" dirty="0"/>
              <a:t>De vraag moet gesteld worden…</a:t>
            </a:r>
          </a:p>
        </p:txBody>
      </p:sp>
      <p:sp>
        <p:nvSpPr>
          <p:cNvPr id="3" name="Tijdelijke aanduiding voor inhoud 2">
            <a:extLst>
              <a:ext uri="{FF2B5EF4-FFF2-40B4-BE49-F238E27FC236}">
                <a16:creationId xmlns:a16="http://schemas.microsoft.com/office/drawing/2014/main" id="{CEC1BBDD-0BCA-3598-80EE-42122C7FD06F}"/>
              </a:ext>
            </a:extLst>
          </p:cNvPr>
          <p:cNvSpPr>
            <a:spLocks noGrp="1"/>
          </p:cNvSpPr>
          <p:nvPr>
            <p:ph idx="1"/>
          </p:nvPr>
        </p:nvSpPr>
        <p:spPr/>
        <p:txBody>
          <a:bodyPr>
            <a:normAutofit/>
          </a:bodyPr>
          <a:lstStyle/>
          <a:p>
            <a:r>
              <a:rPr lang="nl-NL" dirty="0"/>
              <a:t>In het gif-</a:t>
            </a:r>
            <a:r>
              <a:rPr lang="nl-NL" dirty="0" err="1"/>
              <a:t>doopfot</a:t>
            </a:r>
            <a:r>
              <a:rPr lang="nl-NL" dirty="0"/>
              <a:t>-master-frame zoals door de media gepresenteerd </a:t>
            </a:r>
            <a:r>
              <a:rPr lang="nl-NL" sz="2000" i="1" dirty="0"/>
              <a:t>(frame = collectieve voorstelling)</a:t>
            </a:r>
          </a:p>
          <a:p>
            <a:endParaRPr lang="nl-NL" dirty="0"/>
          </a:p>
          <a:p>
            <a:r>
              <a:rPr lang="nl-NL" dirty="0"/>
              <a:t>Zijn mensen ziek geworden </a:t>
            </a:r>
            <a:r>
              <a:rPr lang="nl-NL" b="1" u="sng" dirty="0"/>
              <a:t>van</a:t>
            </a:r>
            <a:r>
              <a:rPr lang="nl-NL" dirty="0"/>
              <a:t> de ramp……?</a:t>
            </a:r>
          </a:p>
          <a:p>
            <a:pPr marL="0" indent="0">
              <a:buNone/>
            </a:pPr>
            <a:endParaRPr lang="nl-NL" dirty="0"/>
          </a:p>
          <a:p>
            <a:pPr marL="0" indent="0">
              <a:buNone/>
            </a:pPr>
            <a:r>
              <a:rPr lang="nl-NL" dirty="0"/>
              <a:t>of</a:t>
            </a:r>
          </a:p>
          <a:p>
            <a:pPr marL="0" indent="0">
              <a:buNone/>
            </a:pPr>
            <a:endParaRPr lang="nl-NL" dirty="0"/>
          </a:p>
          <a:p>
            <a:r>
              <a:rPr lang="nl-NL" dirty="0"/>
              <a:t>Zijn mensen ziek geworden van het nieuws </a:t>
            </a:r>
            <a:r>
              <a:rPr lang="nl-NL" b="1" u="sng" dirty="0"/>
              <a:t>over</a:t>
            </a:r>
            <a:r>
              <a:rPr lang="nl-NL" dirty="0"/>
              <a:t> de ramp?</a:t>
            </a:r>
          </a:p>
        </p:txBody>
      </p:sp>
    </p:spTree>
    <p:extLst>
      <p:ext uri="{BB962C8B-B14F-4D97-AF65-F5344CB8AC3E}">
        <p14:creationId xmlns:p14="http://schemas.microsoft.com/office/powerpoint/2010/main" val="2953757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8810F-C9E3-8177-AD04-63716772201A}"/>
              </a:ext>
            </a:extLst>
          </p:cNvPr>
          <p:cNvSpPr>
            <a:spLocks noGrp="1"/>
          </p:cNvSpPr>
          <p:nvPr>
            <p:ph type="title"/>
          </p:nvPr>
        </p:nvSpPr>
        <p:spPr/>
        <p:txBody>
          <a:bodyPr/>
          <a:lstStyle/>
          <a:p>
            <a:r>
              <a:rPr lang="nl-NL" dirty="0"/>
              <a:t>Media en risico amplificatie</a:t>
            </a:r>
          </a:p>
        </p:txBody>
      </p:sp>
      <p:sp>
        <p:nvSpPr>
          <p:cNvPr id="3" name="Tijdelijke aanduiding voor inhoud 2">
            <a:extLst>
              <a:ext uri="{FF2B5EF4-FFF2-40B4-BE49-F238E27FC236}">
                <a16:creationId xmlns:a16="http://schemas.microsoft.com/office/drawing/2014/main" id="{2F2445B7-5D84-DEB8-C209-CCC851307C2C}"/>
              </a:ext>
            </a:extLst>
          </p:cNvPr>
          <p:cNvSpPr>
            <a:spLocks noGrp="1"/>
          </p:cNvSpPr>
          <p:nvPr>
            <p:ph idx="1"/>
          </p:nvPr>
        </p:nvSpPr>
        <p:spPr/>
        <p:txBody>
          <a:bodyPr/>
          <a:lstStyle/>
          <a:p>
            <a:endParaRPr lang="nl-NL" dirty="0"/>
          </a:p>
          <a:p>
            <a:r>
              <a:rPr lang="nl-NL" dirty="0"/>
              <a:t>Niet risico van aan- en uitvliegroutes boven bevolkt gebied, of 20 jaar problemen met de ophanging van Boeing 747-motoren, maar </a:t>
            </a:r>
          </a:p>
          <a:p>
            <a:r>
              <a:rPr lang="nl-NL" dirty="0"/>
              <a:t>Gezondheidsrisico’s boven aan de lijst</a:t>
            </a:r>
          </a:p>
          <a:p>
            <a:r>
              <a:rPr lang="nl-NL" dirty="0"/>
              <a:t>Uitvergroting bepaald risico:</a:t>
            </a:r>
          </a:p>
          <a:p>
            <a:r>
              <a:rPr lang="nl-NL" b="1" dirty="0">
                <a:solidFill>
                  <a:srgbClr val="FF0000"/>
                </a:solidFill>
              </a:rPr>
              <a:t>Social amplification of risk</a:t>
            </a:r>
          </a:p>
          <a:p>
            <a:r>
              <a:rPr lang="nl-NL" dirty="0"/>
              <a:t>Bepaalde risico’s uitvergroot, andere niet</a:t>
            </a:r>
          </a:p>
          <a:p>
            <a:r>
              <a:rPr lang="nl-NL" dirty="0"/>
              <a:t>Media aanjagende rol?</a:t>
            </a:r>
          </a:p>
        </p:txBody>
      </p:sp>
    </p:spTree>
    <p:extLst>
      <p:ext uri="{BB962C8B-B14F-4D97-AF65-F5344CB8AC3E}">
        <p14:creationId xmlns:p14="http://schemas.microsoft.com/office/powerpoint/2010/main" val="67383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andweerauto geparkeerd in een kazerne">
            <a:extLst>
              <a:ext uri="{FF2B5EF4-FFF2-40B4-BE49-F238E27FC236}">
                <a16:creationId xmlns:a16="http://schemas.microsoft.com/office/drawing/2014/main" id="{CFB102CE-25D6-1463-419A-626C9E6B86D5}"/>
              </a:ext>
            </a:extLst>
          </p:cNvPr>
          <p:cNvPicPr>
            <a:picLocks noChangeAspect="1"/>
          </p:cNvPicPr>
          <p:nvPr/>
        </p:nvPicPr>
        <p:blipFill rotWithShape="1">
          <a:blip r:embed="rId2"/>
          <a:srcRect l="29302" r="23459" b="-1"/>
          <a:stretch/>
        </p:blipFill>
        <p:spPr>
          <a:xfrm>
            <a:off x="7338646" y="10"/>
            <a:ext cx="4853354" cy="6857990"/>
          </a:xfrm>
          <a:prstGeom prst="rect">
            <a:avLst/>
          </a:prstGeom>
        </p:spPr>
      </p:pic>
      <p:sp>
        <p:nvSpPr>
          <p:cNvPr id="2" name="Titel 1">
            <a:extLst>
              <a:ext uri="{FF2B5EF4-FFF2-40B4-BE49-F238E27FC236}">
                <a16:creationId xmlns:a16="http://schemas.microsoft.com/office/drawing/2014/main" id="{3B989AFF-B15C-B63F-033A-E43C0FE973DD}"/>
              </a:ext>
            </a:extLst>
          </p:cNvPr>
          <p:cNvSpPr>
            <a:spLocks noGrp="1"/>
          </p:cNvSpPr>
          <p:nvPr>
            <p:ph type="title"/>
          </p:nvPr>
        </p:nvSpPr>
        <p:spPr>
          <a:xfrm>
            <a:off x="765051" y="382385"/>
            <a:ext cx="6295625" cy="1492132"/>
          </a:xfrm>
        </p:spPr>
        <p:txBody>
          <a:bodyPr>
            <a:normAutofit/>
          </a:bodyPr>
          <a:lstStyle/>
          <a:p>
            <a:pPr algn="ctr"/>
            <a:r>
              <a:rPr lang="nl-NL" dirty="0"/>
              <a:t>  de avond van de                  ramp</a:t>
            </a:r>
          </a:p>
        </p:txBody>
      </p:sp>
      <p:sp>
        <p:nvSpPr>
          <p:cNvPr id="3" name="Tijdelijke aanduiding voor inhoud 2">
            <a:extLst>
              <a:ext uri="{FF2B5EF4-FFF2-40B4-BE49-F238E27FC236}">
                <a16:creationId xmlns:a16="http://schemas.microsoft.com/office/drawing/2014/main" id="{14C461F7-C951-38F4-F000-B7A67C4159C1}"/>
              </a:ext>
            </a:extLst>
          </p:cNvPr>
          <p:cNvSpPr>
            <a:spLocks noGrp="1"/>
          </p:cNvSpPr>
          <p:nvPr>
            <p:ph idx="1"/>
          </p:nvPr>
        </p:nvSpPr>
        <p:spPr>
          <a:xfrm>
            <a:off x="1159497" y="2286001"/>
            <a:ext cx="5976594" cy="3593591"/>
          </a:xfrm>
        </p:spPr>
        <p:txBody>
          <a:bodyPr>
            <a:normAutofit/>
          </a:bodyPr>
          <a:lstStyle/>
          <a:p>
            <a:r>
              <a:rPr lang="nl-NL" dirty="0"/>
              <a:t>Focus op brandbestrijding en redden van mensen</a:t>
            </a:r>
          </a:p>
          <a:p>
            <a:r>
              <a:rPr lang="nl-NL" dirty="0"/>
              <a:t>Overleg over vooronderzoek</a:t>
            </a:r>
          </a:p>
          <a:p>
            <a:r>
              <a:rPr lang="nl-NL" dirty="0"/>
              <a:t>Opvragen van documenten m.b.t. vracht / lading (gevaarlijke stoffen?)</a:t>
            </a:r>
          </a:p>
          <a:p>
            <a:r>
              <a:rPr lang="nl-NL" dirty="0"/>
              <a:t>Eerste verkenningen van het rampterrein door BVOI met de politieheli: </a:t>
            </a:r>
            <a:r>
              <a:rPr lang="nl-NL" b="1" i="1" dirty="0"/>
              <a:t>(!)</a:t>
            </a:r>
          </a:p>
          <a:p>
            <a:r>
              <a:rPr lang="nl-NL" dirty="0"/>
              <a:t>Eerste informatie naar betrokken partijen (Boeing, ELAL, FAA, NTSB </a:t>
            </a:r>
            <a:r>
              <a:rPr lang="nl-NL" dirty="0" err="1"/>
              <a:t>etc</a:t>
            </a:r>
            <a:r>
              <a:rPr lang="nl-NL" dirty="0"/>
              <a:t>)</a:t>
            </a:r>
          </a:p>
          <a:p>
            <a:r>
              <a:rPr lang="nl-NL" dirty="0"/>
              <a:t>Het wordt een ICAO Annex 13 type onderzoek </a:t>
            </a:r>
            <a:r>
              <a:rPr lang="nl-NL" b="1" dirty="0"/>
              <a:t>(!)</a:t>
            </a:r>
          </a:p>
        </p:txBody>
      </p:sp>
    </p:spTree>
    <p:extLst>
      <p:ext uri="{BB962C8B-B14F-4D97-AF65-F5344CB8AC3E}">
        <p14:creationId xmlns:p14="http://schemas.microsoft.com/office/powerpoint/2010/main" val="4199030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385DE-FD48-92C2-ED41-2FBA33B5D4A3}"/>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id="{7E169596-51C4-4DB3-D384-A53825B5E5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1049" y="382385"/>
            <a:ext cx="10524226" cy="6346219"/>
          </a:xfrm>
        </p:spPr>
      </p:pic>
    </p:spTree>
    <p:extLst>
      <p:ext uri="{BB962C8B-B14F-4D97-AF65-F5344CB8AC3E}">
        <p14:creationId xmlns:p14="http://schemas.microsoft.com/office/powerpoint/2010/main" val="1215028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6CCEE5-B11B-FCB5-2C77-6FABECE3F07C}"/>
              </a:ext>
            </a:extLst>
          </p:cNvPr>
          <p:cNvSpPr>
            <a:spLocks noGrp="1"/>
          </p:cNvSpPr>
          <p:nvPr>
            <p:ph type="title"/>
          </p:nvPr>
        </p:nvSpPr>
        <p:spPr>
          <a:xfrm>
            <a:off x="1251679" y="644525"/>
            <a:ext cx="2863121" cy="5408866"/>
          </a:xfrm>
        </p:spPr>
        <p:txBody>
          <a:bodyPr anchor="ctr">
            <a:normAutofit/>
          </a:bodyPr>
          <a:lstStyle/>
          <a:p>
            <a:r>
              <a:rPr lang="nl-NL" sz="4000" dirty="0"/>
              <a:t>Toon van de media essentieel</a:t>
            </a:r>
          </a:p>
        </p:txBody>
      </p:sp>
      <p:graphicFrame>
        <p:nvGraphicFramePr>
          <p:cNvPr id="5" name="Tijdelijke aanduiding voor inhoud 2">
            <a:extLst>
              <a:ext uri="{FF2B5EF4-FFF2-40B4-BE49-F238E27FC236}">
                <a16:creationId xmlns:a16="http://schemas.microsoft.com/office/drawing/2014/main" id="{43EF36C5-E994-DFA5-30F2-D62BB01A8967}"/>
              </a:ext>
            </a:extLst>
          </p:cNvPr>
          <p:cNvGraphicFramePr>
            <a:graphicFrameLocks noGrp="1"/>
          </p:cNvGraphicFramePr>
          <p:nvPr>
            <p:ph idx="1"/>
            <p:extLst>
              <p:ext uri="{D42A27DB-BD31-4B8C-83A1-F6EECF244321}">
                <p14:modId xmlns:p14="http://schemas.microsoft.com/office/powerpoint/2010/main" val="3943206310"/>
              </p:ext>
            </p:extLst>
          </p:nvPr>
        </p:nvGraphicFramePr>
        <p:xfrm>
          <a:off x="5175250" y="644525"/>
          <a:ext cx="6254750" cy="5408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3164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11F14-4AC7-044B-5747-92E87C3381BE}"/>
              </a:ext>
            </a:extLst>
          </p:cNvPr>
          <p:cNvSpPr>
            <a:spLocks noGrp="1"/>
          </p:cNvSpPr>
          <p:nvPr>
            <p:ph type="title"/>
          </p:nvPr>
        </p:nvSpPr>
        <p:spPr/>
        <p:txBody>
          <a:bodyPr/>
          <a:lstStyle/>
          <a:p>
            <a:pPr algn="ctr"/>
            <a:r>
              <a:rPr lang="nl-NL" dirty="0"/>
              <a:t>Aandacht gaat naar:</a:t>
            </a:r>
          </a:p>
        </p:txBody>
      </p:sp>
      <p:sp>
        <p:nvSpPr>
          <p:cNvPr id="3" name="Tijdelijke aanduiding voor inhoud 2">
            <a:extLst>
              <a:ext uri="{FF2B5EF4-FFF2-40B4-BE49-F238E27FC236}">
                <a16:creationId xmlns:a16="http://schemas.microsoft.com/office/drawing/2014/main" id="{EB5F9F45-3C37-34E8-3965-28F5698AC1F6}"/>
              </a:ext>
            </a:extLst>
          </p:cNvPr>
          <p:cNvSpPr>
            <a:spLocks noGrp="1"/>
          </p:cNvSpPr>
          <p:nvPr>
            <p:ph idx="1"/>
          </p:nvPr>
        </p:nvSpPr>
        <p:spPr/>
        <p:txBody>
          <a:bodyPr>
            <a:normAutofit fontScale="92500" lnSpcReduction="20000"/>
          </a:bodyPr>
          <a:lstStyle/>
          <a:p>
            <a:r>
              <a:rPr lang="nl-NL" dirty="0"/>
              <a:t>Bronnen die alarm slaan,</a:t>
            </a:r>
          </a:p>
          <a:p>
            <a:r>
              <a:rPr lang="nl-NL" dirty="0"/>
              <a:t>Niet naar geruststellende berichten of experts</a:t>
            </a:r>
          </a:p>
          <a:p>
            <a:r>
              <a:rPr lang="nl-NL" dirty="0"/>
              <a:t>Extreme standpunten in plaats van gematigde</a:t>
            </a:r>
          </a:p>
          <a:p>
            <a:r>
              <a:rPr lang="nl-NL" dirty="0"/>
              <a:t>Worst case scenario, ook al zijn de risico’s klein</a:t>
            </a:r>
          </a:p>
          <a:p>
            <a:endParaRPr lang="nl-NL" dirty="0"/>
          </a:p>
          <a:p>
            <a:r>
              <a:rPr lang="nl-NL" dirty="0"/>
              <a:t>Risk-controverse (risk is low…</a:t>
            </a:r>
            <a:r>
              <a:rPr lang="nl-NL" dirty="0" err="1"/>
              <a:t>outrage</a:t>
            </a:r>
            <a:r>
              <a:rPr lang="nl-NL" dirty="0"/>
              <a:t> is high), zero-risk is onmogelijk:</a:t>
            </a:r>
          </a:p>
          <a:p>
            <a:r>
              <a:rPr lang="nl-NL" dirty="0"/>
              <a:t>Wel ingrijpen: bevestiging ernst risico’s van een probleem</a:t>
            </a:r>
          </a:p>
          <a:p>
            <a:r>
              <a:rPr lang="nl-NL" dirty="0"/>
              <a:t>Niet ingrijpen: vertrouwenscrises en doofpot constructie</a:t>
            </a:r>
          </a:p>
          <a:p>
            <a:r>
              <a:rPr lang="nl-NL" b="1" dirty="0">
                <a:solidFill>
                  <a:srgbClr val="C00000"/>
                </a:solidFill>
              </a:rPr>
              <a:t>Geboorte van een schandaal (waakhondfunctie media): </a:t>
            </a:r>
            <a:r>
              <a:rPr lang="nl-NL" sz="1900" i="1" dirty="0">
                <a:solidFill>
                  <a:srgbClr val="C00000"/>
                </a:solidFill>
              </a:rPr>
              <a:t>inschatting risico verdwijnt naar de achtergrond</a:t>
            </a:r>
          </a:p>
          <a:p>
            <a:endParaRPr lang="nl-NL" dirty="0"/>
          </a:p>
        </p:txBody>
      </p:sp>
    </p:spTree>
    <p:extLst>
      <p:ext uri="{BB962C8B-B14F-4D97-AF65-F5344CB8AC3E}">
        <p14:creationId xmlns:p14="http://schemas.microsoft.com/office/powerpoint/2010/main" val="729032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788C2-BED8-E753-4ED0-68D39EA5D0E6}"/>
              </a:ext>
            </a:extLst>
          </p:cNvPr>
          <p:cNvSpPr>
            <a:spLocks noGrp="1"/>
          </p:cNvSpPr>
          <p:nvPr>
            <p:ph type="title"/>
          </p:nvPr>
        </p:nvSpPr>
        <p:spPr>
          <a:xfrm>
            <a:off x="5195727" y="793741"/>
            <a:ext cx="6335338" cy="646331"/>
          </a:xfrm>
        </p:spPr>
        <p:txBody>
          <a:bodyPr>
            <a:normAutofit fontScale="90000"/>
          </a:bodyPr>
          <a:lstStyle/>
          <a:p>
            <a:br>
              <a:rPr lang="nl-NL" dirty="0"/>
            </a:br>
            <a:endParaRPr lang="nl-NL" dirty="0"/>
          </a:p>
        </p:txBody>
      </p:sp>
      <p:sp>
        <p:nvSpPr>
          <p:cNvPr id="9" name="Freeform 6">
            <a:extLst>
              <a:ext uri="{FF2B5EF4-FFF2-40B4-BE49-F238E27FC236}">
                <a16:creationId xmlns:a16="http://schemas.microsoft.com/office/drawing/2014/main" id="{5402222E-F041-43A0-81BC-1B3F2EF76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nl-NL"/>
          </a:p>
        </p:txBody>
      </p:sp>
      <p:sp>
        <p:nvSpPr>
          <p:cNvPr id="3" name="Tijdelijke aanduiding voor inhoud 2">
            <a:extLst>
              <a:ext uri="{FF2B5EF4-FFF2-40B4-BE49-F238E27FC236}">
                <a16:creationId xmlns:a16="http://schemas.microsoft.com/office/drawing/2014/main" id="{4CF0711D-81A7-E2C0-02CA-041C669ED1CD}"/>
              </a:ext>
            </a:extLst>
          </p:cNvPr>
          <p:cNvSpPr>
            <a:spLocks noGrp="1"/>
          </p:cNvSpPr>
          <p:nvPr>
            <p:ph idx="1"/>
          </p:nvPr>
        </p:nvSpPr>
        <p:spPr>
          <a:xfrm>
            <a:off x="5195727" y="1656273"/>
            <a:ext cx="6335338" cy="4804912"/>
          </a:xfrm>
        </p:spPr>
        <p:txBody>
          <a:bodyPr>
            <a:normAutofit/>
          </a:bodyPr>
          <a:lstStyle/>
          <a:p>
            <a:r>
              <a:rPr lang="nl-NL" dirty="0"/>
              <a:t>Slachtoffers voeden de media</a:t>
            </a:r>
          </a:p>
          <a:p>
            <a:r>
              <a:rPr lang="nl-NL" dirty="0"/>
              <a:t>Meer angst en onzekerheid</a:t>
            </a:r>
          </a:p>
          <a:p>
            <a:r>
              <a:rPr lang="nl-NL" dirty="0"/>
              <a:t>Slachtoffers acute stress die overgaat in PTSS</a:t>
            </a:r>
          </a:p>
          <a:p>
            <a:r>
              <a:rPr lang="nl-NL" dirty="0" err="1"/>
              <a:t>Obsessiviteit</a:t>
            </a:r>
            <a:r>
              <a:rPr lang="nl-NL" dirty="0"/>
              <a:t>, emotionele vervlakking, slapeloosheid, concentratieproblemen, toeschrijven klachten eerder aan de ramp (bv gif) dan PTSS</a:t>
            </a:r>
          </a:p>
          <a:p>
            <a:r>
              <a:rPr lang="nl-NL" dirty="0"/>
              <a:t>Arts: klachten ‘niet specifiek’</a:t>
            </a:r>
          </a:p>
          <a:p>
            <a:r>
              <a:rPr lang="nl-NL" dirty="0"/>
              <a:t>Neiging om ziektebeeld te clusteren (Bijlmerziekte, </a:t>
            </a:r>
            <a:r>
              <a:rPr lang="nl-NL" dirty="0" err="1"/>
              <a:t>golfoorlogsyndroom</a:t>
            </a:r>
            <a:r>
              <a:rPr lang="nl-NL" dirty="0"/>
              <a:t>, soldatenhart)</a:t>
            </a:r>
          </a:p>
          <a:p>
            <a:r>
              <a:rPr lang="nl-NL" dirty="0"/>
              <a:t>Lichamelijk onverklaarbare klachten</a:t>
            </a:r>
          </a:p>
          <a:p>
            <a:pPr>
              <a:lnSpc>
                <a:spcPct val="100000"/>
              </a:lnSpc>
            </a:pPr>
            <a:endParaRPr lang="nl-NL" sz="1600" dirty="0"/>
          </a:p>
        </p:txBody>
      </p:sp>
      <p:sp>
        <p:nvSpPr>
          <p:cNvPr id="11" name="Rectangle 10">
            <a:extLst>
              <a:ext uri="{FF2B5EF4-FFF2-40B4-BE49-F238E27FC236}">
                <a16:creationId xmlns:a16="http://schemas.microsoft.com/office/drawing/2014/main" id="{B80D28A2-8EA4-4EF0-9056-3BDAA7290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6" name="Tekstvak 5">
            <a:extLst>
              <a:ext uri="{FF2B5EF4-FFF2-40B4-BE49-F238E27FC236}">
                <a16:creationId xmlns:a16="http://schemas.microsoft.com/office/drawing/2014/main" id="{81B3ED67-78B2-AAE8-5907-5DA7BF2EB15B}"/>
              </a:ext>
            </a:extLst>
          </p:cNvPr>
          <p:cNvSpPr txBox="1"/>
          <p:nvPr/>
        </p:nvSpPr>
        <p:spPr>
          <a:xfrm>
            <a:off x="5195727" y="793742"/>
            <a:ext cx="6712809" cy="707886"/>
          </a:xfrm>
          <a:prstGeom prst="rect">
            <a:avLst/>
          </a:prstGeom>
          <a:noFill/>
        </p:spPr>
        <p:txBody>
          <a:bodyPr wrap="square">
            <a:spAutoFit/>
          </a:bodyPr>
          <a:lstStyle/>
          <a:p>
            <a:r>
              <a:rPr lang="nl-NL" sz="4000" dirty="0"/>
              <a:t>Het ontstaan van syndromen</a:t>
            </a:r>
          </a:p>
        </p:txBody>
      </p:sp>
      <p:pic>
        <p:nvPicPr>
          <p:cNvPr id="5122" name="Picture 2" descr="Pas ontdekte ziekte VEXAS syndroom blijkt vaak niet of verkeerd  gediagnosticeerd te worden - NTVH">
            <a:extLst>
              <a:ext uri="{FF2B5EF4-FFF2-40B4-BE49-F238E27FC236}">
                <a16:creationId xmlns:a16="http://schemas.microsoft.com/office/drawing/2014/main" id="{56BA9221-4FDD-7890-C0BC-83B28D807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454" y="0"/>
            <a:ext cx="578971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12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54741-B0A4-89D3-DC7C-F6557EA2B304}"/>
              </a:ext>
            </a:extLst>
          </p:cNvPr>
          <p:cNvSpPr>
            <a:spLocks noGrp="1"/>
          </p:cNvSpPr>
          <p:nvPr>
            <p:ph type="title"/>
          </p:nvPr>
        </p:nvSpPr>
        <p:spPr/>
        <p:txBody>
          <a:bodyPr/>
          <a:lstStyle/>
          <a:p>
            <a:r>
              <a:rPr lang="nl-NL" dirty="0"/>
              <a:t>vervolg</a:t>
            </a:r>
          </a:p>
        </p:txBody>
      </p:sp>
      <p:sp>
        <p:nvSpPr>
          <p:cNvPr id="3" name="Tijdelijke aanduiding voor inhoud 2">
            <a:extLst>
              <a:ext uri="{FF2B5EF4-FFF2-40B4-BE49-F238E27FC236}">
                <a16:creationId xmlns:a16="http://schemas.microsoft.com/office/drawing/2014/main" id="{9E2AF350-FDE9-6F0F-57E4-CF3EDD0F924D}"/>
              </a:ext>
            </a:extLst>
          </p:cNvPr>
          <p:cNvSpPr>
            <a:spLocks noGrp="1"/>
          </p:cNvSpPr>
          <p:nvPr>
            <p:ph idx="1"/>
          </p:nvPr>
        </p:nvSpPr>
        <p:spPr/>
        <p:txBody>
          <a:bodyPr/>
          <a:lstStyle/>
          <a:p>
            <a:r>
              <a:rPr lang="nl-NL" dirty="0"/>
              <a:t>Mogelijk clustering: </a:t>
            </a:r>
            <a:r>
              <a:rPr lang="nl-NL" dirty="0" err="1"/>
              <a:t>mass</a:t>
            </a:r>
            <a:r>
              <a:rPr lang="nl-NL" dirty="0"/>
              <a:t> </a:t>
            </a:r>
            <a:r>
              <a:rPr lang="nl-NL" dirty="0" err="1"/>
              <a:t>sociogenic</a:t>
            </a:r>
            <a:r>
              <a:rPr lang="nl-NL" dirty="0"/>
              <a:t> </a:t>
            </a:r>
            <a:r>
              <a:rPr lang="nl-NL" dirty="0" err="1"/>
              <a:t>illness</a:t>
            </a:r>
            <a:endParaRPr lang="nl-NL" dirty="0"/>
          </a:p>
          <a:p>
            <a:r>
              <a:rPr lang="nl-NL" dirty="0"/>
              <a:t>Groepen mensen denken dat ze van hetzelfde ziek zijn (de ramp)</a:t>
            </a:r>
          </a:p>
          <a:p>
            <a:r>
              <a:rPr lang="nl-NL" dirty="0"/>
              <a:t>Groepen mensen: collectief gevoel angst, onzekerheid gebrek aan erkenning</a:t>
            </a:r>
          </a:p>
          <a:p>
            <a:r>
              <a:rPr lang="nl-NL" dirty="0"/>
              <a:t>Onderzoeken hebben een ‘averechtse werking’</a:t>
            </a:r>
          </a:p>
          <a:p>
            <a:r>
              <a:rPr lang="nl-NL" dirty="0"/>
              <a:t>Ontstaan complottheorieën</a:t>
            </a:r>
          </a:p>
          <a:p>
            <a:r>
              <a:rPr lang="nl-NL" dirty="0"/>
              <a:t>Vijandige houding overheid en zelfs medische wereld</a:t>
            </a:r>
          </a:p>
          <a:p>
            <a:r>
              <a:rPr lang="nl-NL" dirty="0"/>
              <a:t>Interessant voor media: nieuwe ziekten</a:t>
            </a:r>
          </a:p>
          <a:p>
            <a:endParaRPr lang="nl-NL" dirty="0"/>
          </a:p>
        </p:txBody>
      </p:sp>
    </p:spTree>
    <p:extLst>
      <p:ext uri="{BB962C8B-B14F-4D97-AF65-F5344CB8AC3E}">
        <p14:creationId xmlns:p14="http://schemas.microsoft.com/office/powerpoint/2010/main" val="1422100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txBody>
          <a:bodyPr/>
          <a:lstStyle/>
          <a:p>
            <a:endParaRPr lang="nl-NL"/>
          </a:p>
        </p:txBody>
      </p:sp>
      <p:sp>
        <p:nvSpPr>
          <p:cNvPr id="2" name="Titel 1">
            <a:extLst>
              <a:ext uri="{FF2B5EF4-FFF2-40B4-BE49-F238E27FC236}">
                <a16:creationId xmlns:a16="http://schemas.microsoft.com/office/drawing/2014/main" id="{DF47BEE6-B9E2-E409-9F6F-F5B6ABD6A566}"/>
              </a:ext>
            </a:extLst>
          </p:cNvPr>
          <p:cNvSpPr>
            <a:spLocks noGrp="1"/>
          </p:cNvSpPr>
          <p:nvPr>
            <p:ph type="title"/>
          </p:nvPr>
        </p:nvSpPr>
        <p:spPr>
          <a:xfrm>
            <a:off x="765051" y="382385"/>
            <a:ext cx="6015897" cy="859819"/>
          </a:xfrm>
        </p:spPr>
        <p:txBody>
          <a:bodyPr>
            <a:normAutofit/>
          </a:bodyPr>
          <a:lstStyle/>
          <a:p>
            <a:r>
              <a:rPr lang="nl-NL" dirty="0"/>
              <a:t>Bijlmersyndroom</a:t>
            </a:r>
          </a:p>
        </p:txBody>
      </p:sp>
      <p:sp>
        <p:nvSpPr>
          <p:cNvPr id="11" name="Rectangle 10">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3" name="Tijdelijke aanduiding voor inhoud 2">
            <a:extLst>
              <a:ext uri="{FF2B5EF4-FFF2-40B4-BE49-F238E27FC236}">
                <a16:creationId xmlns:a16="http://schemas.microsoft.com/office/drawing/2014/main" id="{8E2062E0-238E-2004-F4FF-014636DC3B17}"/>
              </a:ext>
            </a:extLst>
          </p:cNvPr>
          <p:cNvSpPr>
            <a:spLocks noGrp="1"/>
          </p:cNvSpPr>
          <p:nvPr>
            <p:ph idx="1"/>
          </p:nvPr>
        </p:nvSpPr>
        <p:spPr>
          <a:xfrm>
            <a:off x="765051" y="2286001"/>
            <a:ext cx="6015897" cy="3593591"/>
          </a:xfrm>
        </p:spPr>
        <p:txBody>
          <a:bodyPr>
            <a:normAutofit fontScale="92500" lnSpcReduction="20000"/>
          </a:bodyPr>
          <a:lstStyle/>
          <a:p>
            <a:r>
              <a:rPr lang="nl-NL" dirty="0"/>
              <a:t>Eerst Bijlmerbewoners zelf en hulpverleners</a:t>
            </a:r>
          </a:p>
          <a:p>
            <a:r>
              <a:rPr lang="nl-NL" dirty="0"/>
              <a:t>Later passanten ‘in de buurt’</a:t>
            </a:r>
          </a:p>
          <a:p>
            <a:r>
              <a:rPr lang="nl-NL" dirty="0"/>
              <a:t>Medewerkers puin opruimingsbedrijf</a:t>
            </a:r>
          </a:p>
          <a:p>
            <a:r>
              <a:rPr lang="nl-NL" dirty="0"/>
              <a:t>Vanaf 1998: medewerkers in hangar 8</a:t>
            </a:r>
          </a:p>
          <a:p>
            <a:r>
              <a:rPr lang="nl-NL" dirty="0"/>
              <a:t>Zelfs klachten van mensen die nooit in de buurt waren</a:t>
            </a:r>
          </a:p>
          <a:p>
            <a:r>
              <a:rPr lang="nl-NL" dirty="0"/>
              <a:t>Geen causaal verband tussen klachten en ramp te vinden</a:t>
            </a:r>
          </a:p>
          <a:p>
            <a:r>
              <a:rPr lang="nl-NL" dirty="0"/>
              <a:t>Ongerustheid neem toe</a:t>
            </a:r>
          </a:p>
          <a:p>
            <a:r>
              <a:rPr lang="nl-NL" dirty="0"/>
              <a:t>Lange nasleep ramp … leidt tot klachten?</a:t>
            </a:r>
          </a:p>
          <a:p>
            <a:r>
              <a:rPr lang="nl-NL" dirty="0"/>
              <a:t>Functioneel somatisch syndroom</a:t>
            </a:r>
          </a:p>
          <a:p>
            <a:r>
              <a:rPr lang="nl-NL" dirty="0"/>
              <a:t>1 ziektegeval leidt tot hausse aan klachten?</a:t>
            </a:r>
          </a:p>
          <a:p>
            <a:pPr marL="0" indent="0">
              <a:buNone/>
            </a:pPr>
            <a:endParaRPr lang="nl-NL" dirty="0"/>
          </a:p>
        </p:txBody>
      </p:sp>
      <p:pic>
        <p:nvPicPr>
          <p:cNvPr id="6146" name="Picture 2" descr="Doodziek door de Bijlmerramp | Binnenland | destentor.nl">
            <a:extLst>
              <a:ext uri="{FF2B5EF4-FFF2-40B4-BE49-F238E27FC236}">
                <a16:creationId xmlns:a16="http://schemas.microsoft.com/office/drawing/2014/main" id="{E010F8DE-0BC1-3775-CF4E-E51B6B66D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535" y="812294"/>
            <a:ext cx="4513422" cy="3114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613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3BEC72-C2C7-6292-665A-6E3B8495FBF4}"/>
              </a:ext>
            </a:extLst>
          </p:cNvPr>
          <p:cNvSpPr>
            <a:spLocks noGrp="1"/>
          </p:cNvSpPr>
          <p:nvPr>
            <p:ph type="title"/>
          </p:nvPr>
        </p:nvSpPr>
        <p:spPr/>
        <p:txBody>
          <a:bodyPr/>
          <a:lstStyle/>
          <a:p>
            <a:r>
              <a:rPr lang="nl-NL" dirty="0"/>
              <a:t>Media hypes maart en april 1998:</a:t>
            </a:r>
          </a:p>
        </p:txBody>
      </p:sp>
      <p:sp>
        <p:nvSpPr>
          <p:cNvPr id="3" name="Tijdelijke aanduiding voor inhoud 2">
            <a:extLst>
              <a:ext uri="{FF2B5EF4-FFF2-40B4-BE49-F238E27FC236}">
                <a16:creationId xmlns:a16="http://schemas.microsoft.com/office/drawing/2014/main" id="{80A783B3-EE4D-503C-E75D-F0E0E3C87A6D}"/>
              </a:ext>
            </a:extLst>
          </p:cNvPr>
          <p:cNvSpPr>
            <a:spLocks noGrp="1"/>
          </p:cNvSpPr>
          <p:nvPr>
            <p:ph idx="1"/>
          </p:nvPr>
        </p:nvSpPr>
        <p:spPr>
          <a:xfrm>
            <a:off x="1251678" y="1466491"/>
            <a:ext cx="10178322" cy="5244860"/>
          </a:xfrm>
        </p:spPr>
        <p:txBody>
          <a:bodyPr>
            <a:normAutofit fontScale="32500" lnSpcReduction="20000"/>
          </a:bodyPr>
          <a:lstStyle/>
          <a:p>
            <a:r>
              <a:rPr lang="nl-NL" sz="7200" dirty="0"/>
              <a:t>Verarmd uranium balansgewichten</a:t>
            </a:r>
          </a:p>
          <a:p>
            <a:r>
              <a:rPr lang="nl-NL" sz="7200" dirty="0"/>
              <a:t>Grondstof voor </a:t>
            </a:r>
            <a:r>
              <a:rPr lang="nl-NL" sz="7200" dirty="0" err="1"/>
              <a:t>sarin</a:t>
            </a:r>
            <a:r>
              <a:rPr lang="nl-NL" sz="7200" dirty="0"/>
              <a:t> (zenuwgas) </a:t>
            </a:r>
          </a:p>
          <a:p>
            <a:r>
              <a:rPr lang="nl-NL" sz="7200" dirty="0"/>
              <a:t>Media creëren nieuwsgolf met follow-up klachten</a:t>
            </a:r>
          </a:p>
          <a:p>
            <a:r>
              <a:rPr lang="nl-NL" sz="7200" dirty="0"/>
              <a:t>Bewoners: ‘onze verhalen zijn nooit geloofd’</a:t>
            </a:r>
          </a:p>
          <a:p>
            <a:r>
              <a:rPr lang="nl-NL" sz="7200" dirty="0"/>
              <a:t>Bevolking ‘om de tuin geleid’</a:t>
            </a:r>
          </a:p>
          <a:p>
            <a:r>
              <a:rPr lang="nl-NL" sz="7200" dirty="0"/>
              <a:t>Ziekmakend gif uit Boeing is in de doofpot gestopt</a:t>
            </a:r>
          </a:p>
          <a:p>
            <a:r>
              <a:rPr lang="nl-NL" sz="7200" dirty="0"/>
              <a:t>Reeks doofpotten rondom de overheid</a:t>
            </a:r>
          </a:p>
          <a:p>
            <a:r>
              <a:rPr lang="nl-NL" sz="7200" dirty="0"/>
              <a:t>Bijlmerziekten, Bijlmerslachtoffers, gif, straling, kankerverwekkend, wantrouwen, argwaan, frustratie, mysteries, geheimzinnig, onverklaarbaar, enz.</a:t>
            </a:r>
          </a:p>
          <a:p>
            <a:endParaRPr lang="nl-NL" sz="5600" dirty="0"/>
          </a:p>
          <a:p>
            <a:r>
              <a:rPr lang="nl-NL" sz="11200" dirty="0">
                <a:solidFill>
                  <a:srgbClr val="FF0000"/>
                </a:solidFill>
              </a:rPr>
              <a:t>GIF-DOOFPOT</a:t>
            </a:r>
            <a:r>
              <a:rPr lang="nl-NL" sz="11200" dirty="0"/>
              <a:t>-frame wordt alleen maar versterkt</a:t>
            </a:r>
          </a:p>
          <a:p>
            <a:endParaRPr lang="nl-NL" dirty="0"/>
          </a:p>
          <a:p>
            <a:endParaRPr lang="nl-NL" dirty="0"/>
          </a:p>
          <a:p>
            <a:endParaRPr lang="nl-NL" dirty="0"/>
          </a:p>
          <a:p>
            <a:pPr marL="0" indent="0">
              <a:buNone/>
            </a:pPr>
            <a:r>
              <a:rPr lang="nl-NL" dirty="0"/>
              <a:t>                                                     </a:t>
            </a:r>
          </a:p>
        </p:txBody>
      </p:sp>
    </p:spTree>
    <p:extLst>
      <p:ext uri="{BB962C8B-B14F-4D97-AF65-F5344CB8AC3E}">
        <p14:creationId xmlns:p14="http://schemas.microsoft.com/office/powerpoint/2010/main" val="3203278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33D466-4A01-149A-F0A0-83658931E11D}"/>
              </a:ext>
            </a:extLst>
          </p:cNvPr>
          <p:cNvSpPr>
            <a:spLocks noGrp="1"/>
          </p:cNvSpPr>
          <p:nvPr>
            <p:ph type="title"/>
          </p:nvPr>
        </p:nvSpPr>
        <p:spPr/>
        <p:txBody>
          <a:bodyPr/>
          <a:lstStyle/>
          <a:p>
            <a:pPr algn="ctr"/>
            <a:r>
              <a:rPr lang="nl-NL" dirty="0"/>
              <a:t>AMC en RIVM onderzoek</a:t>
            </a:r>
          </a:p>
        </p:txBody>
      </p:sp>
      <p:sp>
        <p:nvSpPr>
          <p:cNvPr id="3" name="Tijdelijke aanduiding voor inhoud 2">
            <a:extLst>
              <a:ext uri="{FF2B5EF4-FFF2-40B4-BE49-F238E27FC236}">
                <a16:creationId xmlns:a16="http://schemas.microsoft.com/office/drawing/2014/main" id="{98920D18-0F6C-DEAC-8736-8680AEBA4010}"/>
              </a:ext>
            </a:extLst>
          </p:cNvPr>
          <p:cNvSpPr>
            <a:spLocks noGrp="1"/>
          </p:cNvSpPr>
          <p:nvPr>
            <p:ph idx="1"/>
          </p:nvPr>
        </p:nvSpPr>
        <p:spPr/>
        <p:txBody>
          <a:bodyPr/>
          <a:lstStyle/>
          <a:p>
            <a:r>
              <a:rPr lang="nl-NL" sz="2800" dirty="0"/>
              <a:t>RIVM (1999): risico verarmd uranium: verwaarloosbaar klein</a:t>
            </a:r>
          </a:p>
          <a:p>
            <a:r>
              <a:rPr lang="nl-NL" sz="2800" dirty="0"/>
              <a:t>AMC (2004): geen clusters van klachten</a:t>
            </a:r>
          </a:p>
          <a:p>
            <a:endParaRPr lang="nl-NL" sz="2800" dirty="0"/>
          </a:p>
          <a:p>
            <a:r>
              <a:rPr lang="nl-NL" sz="2800" dirty="0"/>
              <a:t>Reactie Bijlmerbewoners: ‘men weigert onze klachten serieus te nemen’</a:t>
            </a:r>
          </a:p>
          <a:p>
            <a:endParaRPr lang="nl-NL" dirty="0"/>
          </a:p>
        </p:txBody>
      </p:sp>
    </p:spTree>
    <p:extLst>
      <p:ext uri="{BB962C8B-B14F-4D97-AF65-F5344CB8AC3E}">
        <p14:creationId xmlns:p14="http://schemas.microsoft.com/office/powerpoint/2010/main" val="2958161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B73D83-7F17-27BD-4508-818688884C7B}"/>
              </a:ext>
            </a:extLst>
          </p:cNvPr>
          <p:cNvSpPr>
            <a:spLocks noGrp="1"/>
          </p:cNvSpPr>
          <p:nvPr>
            <p:ph type="title"/>
          </p:nvPr>
        </p:nvSpPr>
        <p:spPr/>
        <p:txBody>
          <a:bodyPr/>
          <a:lstStyle/>
          <a:p>
            <a:pPr algn="ctr"/>
            <a:r>
              <a:rPr lang="nl-NL" dirty="0"/>
              <a:t>Parlementaire </a:t>
            </a:r>
            <a:r>
              <a:rPr lang="nl-NL" dirty="0" err="1"/>
              <a:t>enquÊte</a:t>
            </a:r>
            <a:r>
              <a:rPr lang="nl-NL" dirty="0"/>
              <a:t> 1999</a:t>
            </a:r>
          </a:p>
        </p:txBody>
      </p:sp>
      <p:sp>
        <p:nvSpPr>
          <p:cNvPr id="3" name="Tijdelijke aanduiding voor inhoud 2">
            <a:extLst>
              <a:ext uri="{FF2B5EF4-FFF2-40B4-BE49-F238E27FC236}">
                <a16:creationId xmlns:a16="http://schemas.microsoft.com/office/drawing/2014/main" id="{4495D99E-561B-20D2-E322-AAAC312EB336}"/>
              </a:ext>
            </a:extLst>
          </p:cNvPr>
          <p:cNvSpPr>
            <a:spLocks noGrp="1"/>
          </p:cNvSpPr>
          <p:nvPr>
            <p:ph idx="1"/>
          </p:nvPr>
        </p:nvSpPr>
        <p:spPr/>
        <p:txBody>
          <a:bodyPr/>
          <a:lstStyle/>
          <a:p>
            <a:r>
              <a:rPr lang="nl-NL" sz="2800" dirty="0"/>
              <a:t>Gif-doofpot frame staat centraal</a:t>
            </a:r>
          </a:p>
          <a:p>
            <a:r>
              <a:rPr lang="nl-NL" sz="2800" dirty="0"/>
              <a:t>Bijlmer Tapes: ‘onder de pet houden’ (uitgeladen lading)</a:t>
            </a:r>
          </a:p>
          <a:p>
            <a:r>
              <a:rPr lang="nl-NL" sz="2800" dirty="0"/>
              <a:t>Woede in de media: ‘6 jaar belazerd’</a:t>
            </a:r>
          </a:p>
          <a:p>
            <a:r>
              <a:rPr lang="nl-NL" sz="2800" dirty="0"/>
              <a:t>Collectieve verontwaardiging in media</a:t>
            </a:r>
          </a:p>
          <a:p>
            <a:endParaRPr lang="nl-NL" dirty="0"/>
          </a:p>
          <a:p>
            <a:endParaRPr lang="nl-NL" dirty="0"/>
          </a:p>
        </p:txBody>
      </p:sp>
      <p:pic>
        <p:nvPicPr>
          <p:cNvPr id="5" name="Tijdelijke aanduiding voor inhoud 4">
            <a:hlinkClick r:id="rId2"/>
            <a:extLst>
              <a:ext uri="{FF2B5EF4-FFF2-40B4-BE49-F238E27FC236}">
                <a16:creationId xmlns:a16="http://schemas.microsoft.com/office/drawing/2014/main" id="{AD438C7F-1BCB-BF45-5AA9-93C71A932279}"/>
              </a:ext>
            </a:extLst>
          </p:cNvPr>
          <p:cNvPicPr>
            <a:picLocks noChangeAspect="1"/>
          </p:cNvPicPr>
          <p:nvPr/>
        </p:nvPicPr>
        <p:blipFill>
          <a:blip r:embed="rId3"/>
          <a:stretch>
            <a:fillRect/>
          </a:stretch>
        </p:blipFill>
        <p:spPr>
          <a:xfrm>
            <a:off x="7247626" y="3429000"/>
            <a:ext cx="4463265" cy="3368615"/>
          </a:xfrm>
          <a:prstGeom prst="rect">
            <a:avLst/>
          </a:prstGeom>
        </p:spPr>
      </p:pic>
    </p:spTree>
    <p:extLst>
      <p:ext uri="{BB962C8B-B14F-4D97-AF65-F5344CB8AC3E}">
        <p14:creationId xmlns:p14="http://schemas.microsoft.com/office/powerpoint/2010/main" val="503581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782180-5090-CAB1-4392-F4FFD3274F7B}"/>
              </a:ext>
            </a:extLst>
          </p:cNvPr>
          <p:cNvSpPr>
            <a:spLocks noGrp="1"/>
          </p:cNvSpPr>
          <p:nvPr>
            <p:ph type="title"/>
          </p:nvPr>
        </p:nvSpPr>
        <p:spPr/>
        <p:txBody>
          <a:bodyPr/>
          <a:lstStyle/>
          <a:p>
            <a:pPr algn="ctr"/>
            <a:r>
              <a:rPr lang="nl-NL" dirty="0"/>
              <a:t>Krantenartikelen per maand 1998-1999</a:t>
            </a:r>
          </a:p>
        </p:txBody>
      </p:sp>
      <p:pic>
        <p:nvPicPr>
          <p:cNvPr id="11266" name="Picture 2">
            <a:extLst>
              <a:ext uri="{FF2B5EF4-FFF2-40B4-BE49-F238E27FC236}">
                <a16:creationId xmlns:a16="http://schemas.microsoft.com/office/drawing/2014/main" id="{803B416B-48D8-2A78-E2D4-BEC258053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189" y="1957746"/>
            <a:ext cx="7246188" cy="477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121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70EF7-4E09-6101-68A5-0D8BC6A559B7}"/>
              </a:ext>
            </a:extLst>
          </p:cNvPr>
          <p:cNvPicPr>
            <a:picLocks noChangeAspect="1"/>
          </p:cNvPicPr>
          <p:nvPr/>
        </p:nvPicPr>
        <p:blipFill rotWithShape="1">
          <a:blip r:embed="rId2"/>
          <a:srcRect l="18349" r="41843"/>
          <a:stretch/>
        </p:blipFill>
        <p:spPr>
          <a:xfrm>
            <a:off x="7338646" y="10"/>
            <a:ext cx="4853354" cy="6857990"/>
          </a:xfrm>
          <a:prstGeom prst="rect">
            <a:avLst/>
          </a:prstGeom>
        </p:spPr>
      </p:pic>
      <p:sp>
        <p:nvSpPr>
          <p:cNvPr id="2" name="Titel 1">
            <a:extLst>
              <a:ext uri="{FF2B5EF4-FFF2-40B4-BE49-F238E27FC236}">
                <a16:creationId xmlns:a16="http://schemas.microsoft.com/office/drawing/2014/main" id="{B5B14902-2C1B-8128-BE5C-F4A026448417}"/>
              </a:ext>
            </a:extLst>
          </p:cNvPr>
          <p:cNvSpPr>
            <a:spLocks noGrp="1"/>
          </p:cNvSpPr>
          <p:nvPr>
            <p:ph type="title"/>
          </p:nvPr>
        </p:nvSpPr>
        <p:spPr>
          <a:xfrm>
            <a:off x="765051" y="382385"/>
            <a:ext cx="6015897" cy="1492132"/>
          </a:xfrm>
        </p:spPr>
        <p:txBody>
          <a:bodyPr>
            <a:normAutofit/>
          </a:bodyPr>
          <a:lstStyle/>
          <a:p>
            <a:r>
              <a:rPr lang="nl-NL" dirty="0"/>
              <a:t>       5 oktober</a:t>
            </a:r>
          </a:p>
        </p:txBody>
      </p:sp>
      <p:sp>
        <p:nvSpPr>
          <p:cNvPr id="3" name="Tijdelijke aanduiding voor inhoud 2">
            <a:extLst>
              <a:ext uri="{FF2B5EF4-FFF2-40B4-BE49-F238E27FC236}">
                <a16:creationId xmlns:a16="http://schemas.microsoft.com/office/drawing/2014/main" id="{5EF89862-3D30-09BC-833A-C3B5CF9F1192}"/>
              </a:ext>
            </a:extLst>
          </p:cNvPr>
          <p:cNvSpPr>
            <a:spLocks noGrp="1"/>
          </p:cNvSpPr>
          <p:nvPr>
            <p:ph idx="1"/>
          </p:nvPr>
        </p:nvSpPr>
        <p:spPr>
          <a:xfrm>
            <a:off x="1046375" y="2286001"/>
            <a:ext cx="6183984" cy="3593591"/>
          </a:xfrm>
        </p:spPr>
        <p:txBody>
          <a:bodyPr>
            <a:normAutofit/>
          </a:bodyPr>
          <a:lstStyle/>
          <a:p>
            <a:pPr>
              <a:lnSpc>
                <a:spcPct val="100000"/>
              </a:lnSpc>
            </a:pPr>
            <a:r>
              <a:rPr lang="nl-NL" dirty="0"/>
              <a:t>Formatie van onderzoeksteam in Hoofddorp</a:t>
            </a:r>
          </a:p>
          <a:p>
            <a:pPr>
              <a:lnSpc>
                <a:spcPct val="100000"/>
              </a:lnSpc>
            </a:pPr>
            <a:r>
              <a:rPr lang="nl-NL" dirty="0"/>
              <a:t>vliegtuigconstructie, motoren, vliegtuig-operatie, CVR- en DFDR uitlezing, vliegtuigprestatie, verkeersleiding, hydraulische systemen en ‘</a:t>
            </a:r>
            <a:r>
              <a:rPr lang="nl-NL" dirty="0" err="1"/>
              <a:t>whatever</a:t>
            </a:r>
            <a:r>
              <a:rPr lang="nl-NL" dirty="0"/>
              <a:t> is </a:t>
            </a:r>
            <a:r>
              <a:rPr lang="nl-NL" dirty="0" err="1"/>
              <a:t>needed</a:t>
            </a:r>
            <a:r>
              <a:rPr lang="nl-NL" dirty="0"/>
              <a:t>’</a:t>
            </a:r>
          </a:p>
          <a:p>
            <a:pPr>
              <a:lnSpc>
                <a:spcPct val="100000"/>
              </a:lnSpc>
            </a:pPr>
            <a:r>
              <a:rPr lang="nl-NL" dirty="0"/>
              <a:t>Aanwijzing van hangaar 8 als locatie voor ongevallenonderzoek</a:t>
            </a:r>
          </a:p>
          <a:p>
            <a:pPr>
              <a:lnSpc>
                <a:spcPct val="100000"/>
              </a:lnSpc>
            </a:pPr>
            <a:r>
              <a:rPr lang="nl-NL" dirty="0"/>
              <a:t>Coördinatie vindt plaats vanuit Hoofddorp </a:t>
            </a:r>
          </a:p>
          <a:p>
            <a:pPr>
              <a:lnSpc>
                <a:spcPct val="100000"/>
              </a:lnSpc>
            </a:pPr>
            <a:r>
              <a:rPr lang="nl-NL" dirty="0"/>
              <a:t>Zoeken naar motoren op Gooimeer </a:t>
            </a:r>
          </a:p>
          <a:p>
            <a:pPr>
              <a:lnSpc>
                <a:spcPct val="100000"/>
              </a:lnSpc>
            </a:pPr>
            <a:r>
              <a:rPr lang="nl-NL" dirty="0"/>
              <a:t>In de loop van de dag beginnen onderdelen voor het wrakstuk onderzoek in H8 aangeleverd te worden</a:t>
            </a:r>
          </a:p>
        </p:txBody>
      </p:sp>
    </p:spTree>
    <p:extLst>
      <p:ext uri="{BB962C8B-B14F-4D97-AF65-F5344CB8AC3E}">
        <p14:creationId xmlns:p14="http://schemas.microsoft.com/office/powerpoint/2010/main" val="3878049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B71B2-BB20-1C4D-89DE-74BFFBC33D33}"/>
              </a:ext>
            </a:extLst>
          </p:cNvPr>
          <p:cNvSpPr>
            <a:spLocks noGrp="1"/>
          </p:cNvSpPr>
          <p:nvPr>
            <p:ph type="title"/>
          </p:nvPr>
        </p:nvSpPr>
        <p:spPr/>
        <p:txBody>
          <a:bodyPr>
            <a:normAutofit/>
          </a:bodyPr>
          <a:lstStyle/>
          <a:p>
            <a:pPr algn="ctr"/>
            <a:r>
              <a:rPr lang="nl-NL" sz="4000" b="1" dirty="0"/>
              <a:t>Verontrustende mediaberichtgeving: steeds meer ‘Bijlmerzieken.’</a:t>
            </a:r>
            <a:endParaRPr lang="nl-NL" sz="4000" dirty="0"/>
          </a:p>
        </p:txBody>
      </p:sp>
      <p:pic>
        <p:nvPicPr>
          <p:cNvPr id="5" name="Tijdelijke aanduiding voor inhoud 4">
            <a:extLst>
              <a:ext uri="{FF2B5EF4-FFF2-40B4-BE49-F238E27FC236}">
                <a16:creationId xmlns:a16="http://schemas.microsoft.com/office/drawing/2014/main" id="{6F804E90-2B3C-2247-ADDD-1CC3181609BA}"/>
              </a:ext>
            </a:extLst>
          </p:cNvPr>
          <p:cNvPicPr>
            <a:picLocks noGrp="1" noChangeAspect="1"/>
          </p:cNvPicPr>
          <p:nvPr>
            <p:ph idx="1"/>
          </p:nvPr>
        </p:nvPicPr>
        <p:blipFill>
          <a:blip r:embed="rId3"/>
          <a:stretch>
            <a:fillRect/>
          </a:stretch>
        </p:blipFill>
        <p:spPr>
          <a:xfrm>
            <a:off x="500520" y="1642725"/>
            <a:ext cx="6696000" cy="4735034"/>
          </a:xfrm>
          <a:solidFill>
            <a:schemeClr val="accent2">
              <a:lumMod val="20000"/>
              <a:lumOff val="80000"/>
            </a:schemeClr>
          </a:solidFill>
          <a:ln>
            <a:solidFill>
              <a:schemeClr val="accent1"/>
            </a:solidFill>
          </a:ln>
        </p:spPr>
      </p:pic>
      <p:pic>
        <p:nvPicPr>
          <p:cNvPr id="4" name="Afbeelding 3">
            <a:extLst>
              <a:ext uri="{FF2B5EF4-FFF2-40B4-BE49-F238E27FC236}">
                <a16:creationId xmlns:a16="http://schemas.microsoft.com/office/drawing/2014/main" id="{53CA8C9E-264B-1D4C-9D8F-1F129996271E}"/>
              </a:ext>
            </a:extLst>
          </p:cNvPr>
          <p:cNvPicPr>
            <a:picLocks noChangeAspect="1"/>
          </p:cNvPicPr>
          <p:nvPr/>
        </p:nvPicPr>
        <p:blipFill>
          <a:blip r:embed="rId4"/>
          <a:stretch>
            <a:fillRect/>
          </a:stretch>
        </p:blipFill>
        <p:spPr>
          <a:xfrm>
            <a:off x="8070850" y="1770198"/>
            <a:ext cx="3282950" cy="2780297"/>
          </a:xfrm>
          <a:prstGeom prst="rect">
            <a:avLst/>
          </a:prstGeom>
        </p:spPr>
      </p:pic>
      <p:pic>
        <p:nvPicPr>
          <p:cNvPr id="11" name="Afbeelding 10">
            <a:extLst>
              <a:ext uri="{FF2B5EF4-FFF2-40B4-BE49-F238E27FC236}">
                <a16:creationId xmlns:a16="http://schemas.microsoft.com/office/drawing/2014/main" id="{B1EF9CFC-2128-EE4C-A6F0-55CE9E42DE7F}"/>
              </a:ext>
            </a:extLst>
          </p:cNvPr>
          <p:cNvPicPr>
            <a:picLocks noChangeAspect="1"/>
          </p:cNvPicPr>
          <p:nvPr/>
        </p:nvPicPr>
        <p:blipFill>
          <a:blip r:embed="rId5"/>
          <a:stretch>
            <a:fillRect/>
          </a:stretch>
        </p:blipFill>
        <p:spPr>
          <a:xfrm>
            <a:off x="7410846" y="1522727"/>
            <a:ext cx="3449211" cy="2487515"/>
          </a:xfrm>
          <a:prstGeom prst="rect">
            <a:avLst/>
          </a:prstGeom>
        </p:spPr>
      </p:pic>
      <p:pic>
        <p:nvPicPr>
          <p:cNvPr id="15" name="Afbeelding 14">
            <a:extLst>
              <a:ext uri="{FF2B5EF4-FFF2-40B4-BE49-F238E27FC236}">
                <a16:creationId xmlns:a16="http://schemas.microsoft.com/office/drawing/2014/main" id="{E46D40F8-38E8-4542-AE22-F5086E783161}"/>
              </a:ext>
            </a:extLst>
          </p:cNvPr>
          <p:cNvPicPr>
            <a:picLocks noChangeAspect="1"/>
          </p:cNvPicPr>
          <p:nvPr/>
        </p:nvPicPr>
        <p:blipFill>
          <a:blip r:embed="rId6"/>
          <a:stretch>
            <a:fillRect/>
          </a:stretch>
        </p:blipFill>
        <p:spPr>
          <a:xfrm>
            <a:off x="7196520" y="2402850"/>
            <a:ext cx="3632403" cy="2395116"/>
          </a:xfrm>
          <a:prstGeom prst="rect">
            <a:avLst/>
          </a:prstGeom>
        </p:spPr>
      </p:pic>
      <p:pic>
        <p:nvPicPr>
          <p:cNvPr id="17" name="Afbeelding 16">
            <a:extLst>
              <a:ext uri="{FF2B5EF4-FFF2-40B4-BE49-F238E27FC236}">
                <a16:creationId xmlns:a16="http://schemas.microsoft.com/office/drawing/2014/main" id="{C27CCBAD-A4CB-EC41-AE9C-A3BDD7C2F7A3}"/>
              </a:ext>
            </a:extLst>
          </p:cNvPr>
          <p:cNvPicPr>
            <a:picLocks noChangeAspect="1"/>
          </p:cNvPicPr>
          <p:nvPr/>
        </p:nvPicPr>
        <p:blipFill>
          <a:blip r:embed="rId7"/>
          <a:stretch>
            <a:fillRect/>
          </a:stretch>
        </p:blipFill>
        <p:spPr>
          <a:xfrm>
            <a:off x="8854074" y="3632207"/>
            <a:ext cx="3037739" cy="3598478"/>
          </a:xfrm>
          <a:prstGeom prst="rect">
            <a:avLst/>
          </a:prstGeom>
        </p:spPr>
      </p:pic>
    </p:spTree>
    <p:extLst>
      <p:ext uri="{BB962C8B-B14F-4D97-AF65-F5344CB8AC3E}">
        <p14:creationId xmlns:p14="http://schemas.microsoft.com/office/powerpoint/2010/main" val="374761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835335-B9C8-8985-8492-31799183F8D1}"/>
              </a:ext>
            </a:extLst>
          </p:cNvPr>
          <p:cNvSpPr>
            <a:spLocks noGrp="1"/>
          </p:cNvSpPr>
          <p:nvPr>
            <p:ph type="title"/>
          </p:nvPr>
        </p:nvSpPr>
        <p:spPr/>
        <p:txBody>
          <a:bodyPr/>
          <a:lstStyle/>
          <a:p>
            <a:r>
              <a:rPr lang="nl-NL" dirty="0"/>
              <a:t>Het gif-in-de-doofpot- frame</a:t>
            </a:r>
          </a:p>
        </p:txBody>
      </p:sp>
      <p:sp>
        <p:nvSpPr>
          <p:cNvPr id="3" name="Tijdelijke aanduiding voor inhoud 2">
            <a:extLst>
              <a:ext uri="{FF2B5EF4-FFF2-40B4-BE49-F238E27FC236}">
                <a16:creationId xmlns:a16="http://schemas.microsoft.com/office/drawing/2014/main" id="{D4C2B438-5633-6DF7-2552-5A1E21F09396}"/>
              </a:ext>
            </a:extLst>
          </p:cNvPr>
          <p:cNvSpPr>
            <a:spLocks noGrp="1"/>
          </p:cNvSpPr>
          <p:nvPr>
            <p:ph idx="1"/>
          </p:nvPr>
        </p:nvSpPr>
        <p:spPr/>
        <p:txBody>
          <a:bodyPr/>
          <a:lstStyle/>
          <a:p>
            <a:pPr algn="ctr"/>
            <a:r>
              <a:rPr lang="nl-NL" dirty="0"/>
              <a:t>de giftige lading van de Boeing (inclusief verarmd uranium) is de belangrijkste oorzaak van de vele gezondheidsklachten; </a:t>
            </a:r>
          </a:p>
          <a:p>
            <a:pPr algn="ctr"/>
            <a:r>
              <a:rPr lang="nl-NL" dirty="0"/>
              <a:t>de getroffenen zijn jarenlang om de tuin geleid, hun klachten werden niet serieus genomen; </a:t>
            </a:r>
          </a:p>
          <a:p>
            <a:pPr algn="ctr"/>
            <a:r>
              <a:rPr lang="nl-NL" dirty="0"/>
              <a:t>de overheid heeft allerlei informatie achtergehouden, dan wel geen pogingen gedaan de waarheid over de lading te achterhalen; </a:t>
            </a:r>
          </a:p>
          <a:p>
            <a:pPr algn="ctr"/>
            <a:r>
              <a:rPr lang="nl-NL" dirty="0"/>
              <a:t>er is sprake van een reeks van doofpotten rond de vliegramp die heeft geleid tot een vertrouwensbreuk tussen Bijlmergetroffenen en de overheid. </a:t>
            </a:r>
          </a:p>
        </p:txBody>
      </p:sp>
    </p:spTree>
    <p:extLst>
      <p:ext uri="{BB962C8B-B14F-4D97-AF65-F5344CB8AC3E}">
        <p14:creationId xmlns:p14="http://schemas.microsoft.com/office/powerpoint/2010/main" val="234937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223FB6-CFD6-F04E-BB70-15C211061EA6}"/>
              </a:ext>
            </a:extLst>
          </p:cNvPr>
          <p:cNvSpPr>
            <a:spLocks noGrp="1"/>
          </p:cNvSpPr>
          <p:nvPr>
            <p:ph type="title"/>
          </p:nvPr>
        </p:nvSpPr>
        <p:spPr/>
        <p:txBody>
          <a:bodyPr/>
          <a:lstStyle/>
          <a:p>
            <a:r>
              <a:rPr lang="nl-NL" b="1" dirty="0"/>
              <a:t>De Bijlmerramp dertig jaar later</a:t>
            </a:r>
          </a:p>
        </p:txBody>
      </p:sp>
      <p:sp>
        <p:nvSpPr>
          <p:cNvPr id="3" name="Tijdelijke aanduiding voor inhoud 2">
            <a:extLst>
              <a:ext uri="{FF2B5EF4-FFF2-40B4-BE49-F238E27FC236}">
                <a16:creationId xmlns:a16="http://schemas.microsoft.com/office/drawing/2014/main" id="{E9D4F1A9-F378-2245-B77A-49C2066C68D2}"/>
              </a:ext>
            </a:extLst>
          </p:cNvPr>
          <p:cNvSpPr>
            <a:spLocks noGrp="1"/>
          </p:cNvSpPr>
          <p:nvPr>
            <p:ph idx="1"/>
          </p:nvPr>
        </p:nvSpPr>
        <p:spPr>
          <a:xfrm>
            <a:off x="936728" y="1542555"/>
            <a:ext cx="4854472" cy="4924506"/>
          </a:xfrm>
        </p:spPr>
        <p:txBody>
          <a:bodyPr>
            <a:normAutofit/>
          </a:bodyPr>
          <a:lstStyle/>
          <a:p>
            <a:r>
              <a:rPr lang="nl-NL" dirty="0"/>
              <a:t>Project </a:t>
            </a:r>
            <a:r>
              <a:rPr lang="nl-NL" u="sng" dirty="0">
                <a:hlinkClick r:id="rId3"/>
              </a:rPr>
              <a:t>Rampvlucht van KRO-NCRV</a:t>
            </a:r>
            <a:endParaRPr lang="nl-NL" u="sng" dirty="0"/>
          </a:p>
          <a:p>
            <a:r>
              <a:rPr lang="nl-NL" dirty="0"/>
              <a:t>De onopgeloste mysteries van de Bijlmerramp</a:t>
            </a:r>
          </a:p>
          <a:p>
            <a:r>
              <a:rPr lang="nl-NL" dirty="0"/>
              <a:t>D</a:t>
            </a:r>
            <a:r>
              <a:rPr lang="fr-FR" dirty="0" err="1"/>
              <a:t>éjà</a:t>
            </a:r>
            <a:r>
              <a:rPr lang="fr-FR" dirty="0"/>
              <a:t> vu</a:t>
            </a:r>
            <a:r>
              <a:rPr lang="nl-NL" dirty="0"/>
              <a:t>: mannen in witte pakken, de </a:t>
            </a:r>
            <a:r>
              <a:rPr lang="nl-NL" dirty="0" err="1"/>
              <a:t>Mossad</a:t>
            </a:r>
            <a:r>
              <a:rPr lang="nl-NL" dirty="0"/>
              <a:t>, verarmd uranium, </a:t>
            </a:r>
            <a:r>
              <a:rPr lang="nl-NL" dirty="0" err="1"/>
              <a:t>sarin</a:t>
            </a:r>
            <a:endParaRPr lang="nl-NL" dirty="0"/>
          </a:p>
          <a:p>
            <a:r>
              <a:rPr lang="nl-NL" dirty="0"/>
              <a:t>Onderzoeksjournalisten zijn de grote helden</a:t>
            </a:r>
          </a:p>
          <a:p>
            <a:r>
              <a:rPr lang="nl-NL" dirty="0"/>
              <a:t>Gezondheidsklachten door gifstoffen</a:t>
            </a:r>
          </a:p>
          <a:p>
            <a:r>
              <a:rPr lang="nl-NL" dirty="0"/>
              <a:t>Allemaal nooit opgehelderd? </a:t>
            </a:r>
          </a:p>
          <a:p>
            <a:r>
              <a:rPr lang="nl-NL" dirty="0"/>
              <a:t>Er is ook een heel andere lezing van de nasleep van de ramp</a:t>
            </a:r>
          </a:p>
        </p:txBody>
      </p:sp>
      <p:pic>
        <p:nvPicPr>
          <p:cNvPr id="4" name="Afbeelding 3">
            <a:extLst>
              <a:ext uri="{FF2B5EF4-FFF2-40B4-BE49-F238E27FC236}">
                <a16:creationId xmlns:a16="http://schemas.microsoft.com/office/drawing/2014/main" id="{572DDD38-C954-AD70-8DBB-85C376295984}"/>
              </a:ext>
            </a:extLst>
          </p:cNvPr>
          <p:cNvPicPr>
            <a:picLocks noChangeAspect="1"/>
          </p:cNvPicPr>
          <p:nvPr/>
        </p:nvPicPr>
        <p:blipFill>
          <a:blip r:embed="rId4"/>
          <a:stretch>
            <a:fillRect/>
          </a:stretch>
        </p:blipFill>
        <p:spPr>
          <a:xfrm>
            <a:off x="6215272" y="1542555"/>
            <a:ext cx="5040000" cy="2813593"/>
          </a:xfrm>
          <a:prstGeom prst="rect">
            <a:avLst/>
          </a:prstGeom>
          <a:ln>
            <a:solidFill>
              <a:schemeClr val="accent1"/>
            </a:solidFill>
          </a:ln>
        </p:spPr>
      </p:pic>
      <p:pic>
        <p:nvPicPr>
          <p:cNvPr id="5" name="Afbeelding 4">
            <a:extLst>
              <a:ext uri="{FF2B5EF4-FFF2-40B4-BE49-F238E27FC236}">
                <a16:creationId xmlns:a16="http://schemas.microsoft.com/office/drawing/2014/main" id="{453E4F5A-6FFC-0FD8-3083-11E240818E5F}"/>
              </a:ext>
            </a:extLst>
          </p:cNvPr>
          <p:cNvPicPr>
            <a:picLocks noChangeAspect="1"/>
          </p:cNvPicPr>
          <p:nvPr/>
        </p:nvPicPr>
        <p:blipFill>
          <a:blip r:embed="rId5"/>
          <a:stretch>
            <a:fillRect/>
          </a:stretch>
        </p:blipFill>
        <p:spPr>
          <a:xfrm>
            <a:off x="6224122" y="4543022"/>
            <a:ext cx="5040000" cy="1961878"/>
          </a:xfrm>
          <a:prstGeom prst="rect">
            <a:avLst/>
          </a:prstGeom>
          <a:ln>
            <a:solidFill>
              <a:schemeClr val="accent1"/>
            </a:solidFill>
          </a:ln>
        </p:spPr>
      </p:pic>
    </p:spTree>
    <p:extLst>
      <p:ext uri="{BB962C8B-B14F-4D97-AF65-F5344CB8AC3E}">
        <p14:creationId xmlns:p14="http://schemas.microsoft.com/office/powerpoint/2010/main" val="135352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40AC62-2D9C-1140-BA46-0B4DFBFFA362}"/>
              </a:ext>
            </a:extLst>
          </p:cNvPr>
          <p:cNvSpPr>
            <a:spLocks noGrp="1"/>
          </p:cNvSpPr>
          <p:nvPr>
            <p:ph type="title"/>
          </p:nvPr>
        </p:nvSpPr>
        <p:spPr>
          <a:xfrm>
            <a:off x="1078302" y="365125"/>
            <a:ext cx="7151298" cy="1325563"/>
          </a:xfrm>
        </p:spPr>
        <p:txBody>
          <a:bodyPr>
            <a:normAutofit fontScale="90000"/>
          </a:bodyPr>
          <a:lstStyle/>
          <a:p>
            <a:r>
              <a:rPr lang="nl-NL" b="1" dirty="0"/>
              <a:t>Schandaalconstructie </a:t>
            </a:r>
            <a:br>
              <a:rPr lang="nl-NL" b="1" dirty="0"/>
            </a:br>
            <a:r>
              <a:rPr lang="nl-NL" b="1" dirty="0"/>
              <a:t>Een sociologisch perspectief</a:t>
            </a:r>
            <a:endParaRPr lang="nl-NL" dirty="0"/>
          </a:p>
        </p:txBody>
      </p:sp>
      <p:sp>
        <p:nvSpPr>
          <p:cNvPr id="3" name="Tijdelijke aanduiding voor inhoud 2">
            <a:extLst>
              <a:ext uri="{FF2B5EF4-FFF2-40B4-BE49-F238E27FC236}">
                <a16:creationId xmlns:a16="http://schemas.microsoft.com/office/drawing/2014/main" id="{2BDFD9EA-77BB-9947-8DEF-D8D69EAD06E5}"/>
              </a:ext>
            </a:extLst>
          </p:cNvPr>
          <p:cNvSpPr>
            <a:spLocks noGrp="1"/>
          </p:cNvSpPr>
          <p:nvPr>
            <p:ph idx="1"/>
          </p:nvPr>
        </p:nvSpPr>
        <p:spPr>
          <a:xfrm>
            <a:off x="1078302" y="2486359"/>
            <a:ext cx="6939263" cy="3690604"/>
          </a:xfrm>
        </p:spPr>
        <p:txBody>
          <a:bodyPr>
            <a:normAutofit fontScale="92500" lnSpcReduction="20000"/>
          </a:bodyPr>
          <a:lstStyle/>
          <a:p>
            <a:r>
              <a:rPr lang="nl-NL" dirty="0"/>
              <a:t>Er moet een schandaal van worden gemaakt</a:t>
            </a:r>
            <a:r>
              <a:rPr lang="nl-NL" dirty="0">
                <a:effectLst/>
              </a:rPr>
              <a:t> </a:t>
            </a:r>
          </a:p>
          <a:p>
            <a:r>
              <a:rPr lang="nl-NL" dirty="0"/>
              <a:t>Het masterframe: mensen ziek door giftige stoffen</a:t>
            </a:r>
          </a:p>
          <a:p>
            <a:r>
              <a:rPr lang="nl-NL" dirty="0"/>
              <a:t>Maar zonder Bijlmerzieken geen schandaal</a:t>
            </a:r>
          </a:p>
          <a:p>
            <a:r>
              <a:rPr lang="nl-NL" dirty="0"/>
              <a:t>De schandaalvertakkingen, de doofpot en de jacht op de lading </a:t>
            </a:r>
          </a:p>
          <a:p>
            <a:r>
              <a:rPr lang="nl-NL" dirty="0"/>
              <a:t>Het schandaal krijgt een eigen dynamiek </a:t>
            </a:r>
          </a:p>
          <a:p>
            <a:r>
              <a:rPr lang="nl-NL" dirty="0"/>
              <a:t>Interactie media, politiek en stakeholders</a:t>
            </a:r>
          </a:p>
          <a:p>
            <a:r>
              <a:rPr lang="nl-NL" dirty="0">
                <a:effectLst/>
              </a:rPr>
              <a:t>Derti</a:t>
            </a:r>
            <a:r>
              <a:rPr lang="nl-NL" dirty="0"/>
              <a:t>g jaar later masterframe nog compleet intact </a:t>
            </a:r>
            <a:endParaRPr lang="nl-NL" dirty="0">
              <a:effectLst/>
            </a:endParaRPr>
          </a:p>
          <a:p>
            <a:r>
              <a:rPr lang="nl-NL" dirty="0" err="1"/>
              <a:t>De-constructie</a:t>
            </a:r>
            <a:r>
              <a:rPr lang="nl-NL" dirty="0"/>
              <a:t> en </a:t>
            </a:r>
            <a:r>
              <a:rPr lang="nl-NL" dirty="0" err="1"/>
              <a:t>reframen</a:t>
            </a:r>
            <a:r>
              <a:rPr lang="nl-NL" dirty="0"/>
              <a:t>?</a:t>
            </a:r>
          </a:p>
          <a:p>
            <a:r>
              <a:rPr lang="nl-NL" dirty="0"/>
              <a:t>Geen onderzoek is olie op het vuur, wel onderzoek doen ook. Dilemma </a:t>
            </a:r>
          </a:p>
          <a:p>
            <a:endParaRPr lang="nl-NL" dirty="0"/>
          </a:p>
        </p:txBody>
      </p:sp>
      <p:pic>
        <p:nvPicPr>
          <p:cNvPr id="4" name="Afbeelding 3">
            <a:extLst>
              <a:ext uri="{FF2B5EF4-FFF2-40B4-BE49-F238E27FC236}">
                <a16:creationId xmlns:a16="http://schemas.microsoft.com/office/drawing/2014/main" id="{625F0552-F3F9-69DE-0D37-2F6A0DC54A5C}"/>
              </a:ext>
            </a:extLst>
          </p:cNvPr>
          <p:cNvPicPr>
            <a:picLocks noChangeAspect="1"/>
          </p:cNvPicPr>
          <p:nvPr/>
        </p:nvPicPr>
        <p:blipFill>
          <a:blip r:embed="rId3"/>
          <a:stretch>
            <a:fillRect/>
          </a:stretch>
        </p:blipFill>
        <p:spPr>
          <a:xfrm>
            <a:off x="8336660" y="165523"/>
            <a:ext cx="3348000" cy="2320836"/>
          </a:xfrm>
          <a:prstGeom prst="rect">
            <a:avLst/>
          </a:prstGeom>
        </p:spPr>
      </p:pic>
      <p:pic>
        <p:nvPicPr>
          <p:cNvPr id="6" name="Afbeelding 5">
            <a:extLst>
              <a:ext uri="{FF2B5EF4-FFF2-40B4-BE49-F238E27FC236}">
                <a16:creationId xmlns:a16="http://schemas.microsoft.com/office/drawing/2014/main" id="{EC7E7EDC-0B38-EA35-AB61-3D7E6B013BD9}"/>
              </a:ext>
            </a:extLst>
          </p:cNvPr>
          <p:cNvPicPr>
            <a:picLocks noChangeAspect="1"/>
          </p:cNvPicPr>
          <p:nvPr/>
        </p:nvPicPr>
        <p:blipFill>
          <a:blip r:embed="rId4"/>
          <a:stretch>
            <a:fillRect/>
          </a:stretch>
        </p:blipFill>
        <p:spPr>
          <a:xfrm>
            <a:off x="8336660" y="2549294"/>
            <a:ext cx="3348000" cy="2570786"/>
          </a:xfrm>
          <a:prstGeom prst="rect">
            <a:avLst/>
          </a:prstGeom>
        </p:spPr>
      </p:pic>
      <p:pic>
        <p:nvPicPr>
          <p:cNvPr id="7" name="Afbeelding 6">
            <a:extLst>
              <a:ext uri="{FF2B5EF4-FFF2-40B4-BE49-F238E27FC236}">
                <a16:creationId xmlns:a16="http://schemas.microsoft.com/office/drawing/2014/main" id="{6784344E-AB22-894B-BFB0-A4D85FDE705C}"/>
              </a:ext>
            </a:extLst>
          </p:cNvPr>
          <p:cNvPicPr>
            <a:picLocks noChangeAspect="1"/>
          </p:cNvPicPr>
          <p:nvPr/>
        </p:nvPicPr>
        <p:blipFill>
          <a:blip r:embed="rId5"/>
          <a:stretch>
            <a:fillRect/>
          </a:stretch>
        </p:blipFill>
        <p:spPr>
          <a:xfrm>
            <a:off x="8336660" y="5120080"/>
            <a:ext cx="3348000" cy="1716786"/>
          </a:xfrm>
          <a:prstGeom prst="rect">
            <a:avLst/>
          </a:prstGeom>
        </p:spPr>
      </p:pic>
    </p:spTree>
    <p:extLst>
      <p:ext uri="{BB962C8B-B14F-4D97-AF65-F5344CB8AC3E}">
        <p14:creationId xmlns:p14="http://schemas.microsoft.com/office/powerpoint/2010/main" val="201897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A77D789-9DE0-43A3-B196-F13CFECFA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10193FD-CF26-8FC5-182C-BC56D1FEEE35}"/>
              </a:ext>
            </a:extLst>
          </p:cNvPr>
          <p:cNvSpPr>
            <a:spLocks noGrp="1"/>
          </p:cNvSpPr>
          <p:nvPr>
            <p:ph type="title"/>
          </p:nvPr>
        </p:nvSpPr>
        <p:spPr>
          <a:xfrm>
            <a:off x="765051" y="382385"/>
            <a:ext cx="6015897" cy="1492132"/>
          </a:xfrm>
        </p:spPr>
        <p:txBody>
          <a:bodyPr>
            <a:normAutofit/>
          </a:bodyPr>
          <a:lstStyle/>
          <a:p>
            <a:pPr algn="ctr"/>
            <a:r>
              <a:rPr lang="nl-NL" dirty="0"/>
              <a:t>Opening  archieven vliegramp</a:t>
            </a:r>
          </a:p>
        </p:txBody>
      </p:sp>
      <p:sp>
        <p:nvSpPr>
          <p:cNvPr id="11" name="Rectangle 10">
            <a:extLst>
              <a:ext uri="{FF2B5EF4-FFF2-40B4-BE49-F238E27FC236}">
                <a16:creationId xmlns:a16="http://schemas.microsoft.com/office/drawing/2014/main" id="{F9BC648B-BC3C-4674-B1FD-2F9F1C6D7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3" name="Tijdelijke aanduiding voor inhoud 2">
            <a:extLst>
              <a:ext uri="{FF2B5EF4-FFF2-40B4-BE49-F238E27FC236}">
                <a16:creationId xmlns:a16="http://schemas.microsoft.com/office/drawing/2014/main" id="{9B4F25E4-7B1C-7720-1F40-471B0EE42826}"/>
              </a:ext>
            </a:extLst>
          </p:cNvPr>
          <p:cNvSpPr>
            <a:spLocks noGrp="1"/>
          </p:cNvSpPr>
          <p:nvPr>
            <p:ph idx="1"/>
          </p:nvPr>
        </p:nvSpPr>
        <p:spPr>
          <a:xfrm>
            <a:off x="765051" y="2286001"/>
            <a:ext cx="6663271" cy="3593591"/>
          </a:xfrm>
        </p:spPr>
        <p:txBody>
          <a:bodyPr>
            <a:normAutofit/>
          </a:bodyPr>
          <a:lstStyle/>
          <a:p>
            <a:r>
              <a:rPr lang="nl-NL" dirty="0"/>
              <a:t>Opgeslagen bij Nationaal Archief</a:t>
            </a:r>
          </a:p>
          <a:p>
            <a:r>
              <a:rPr lang="nl-NL" dirty="0"/>
              <a:t>Luchtvaartveiligheid</a:t>
            </a:r>
          </a:p>
          <a:p>
            <a:r>
              <a:rPr lang="nl-NL" dirty="0"/>
              <a:t>Motie Omtzigt Tweede Kamer</a:t>
            </a:r>
          </a:p>
          <a:p>
            <a:r>
              <a:rPr lang="nl-NL" dirty="0"/>
              <a:t>Advies College Overheid en Informatiehuishouding</a:t>
            </a:r>
          </a:p>
          <a:p>
            <a:r>
              <a:rPr lang="nl-NL" dirty="0"/>
              <a:t>Advies aan Tweede Kamer en regering</a:t>
            </a:r>
          </a:p>
          <a:p>
            <a:r>
              <a:rPr lang="nl-NL" dirty="0"/>
              <a:t>Journalisten en Kamer: geheimhouding stukken</a:t>
            </a:r>
          </a:p>
          <a:p>
            <a:r>
              <a:rPr lang="nl-NL" dirty="0"/>
              <a:t>Uitspraak Europees Hof MH17 over veiligheid luchtvaart</a:t>
            </a:r>
          </a:p>
        </p:txBody>
      </p:sp>
      <p:pic>
        <p:nvPicPr>
          <p:cNvPr id="8194" name="Picture 2" descr="Europees Hof: Dieselsoftware van VW was illegaal | Automotive Online">
            <a:extLst>
              <a:ext uri="{FF2B5EF4-FFF2-40B4-BE49-F238E27FC236}">
                <a16:creationId xmlns:a16="http://schemas.microsoft.com/office/drawing/2014/main" id="{CFB1BF8F-C7F0-FA91-C11D-A79DB4434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4325" y="250166"/>
            <a:ext cx="3700732" cy="4908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035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D4F259-0A86-36BB-FEB1-7BB9C0F3ECCE}"/>
              </a:ext>
            </a:extLst>
          </p:cNvPr>
          <p:cNvSpPr>
            <a:spLocks noGrp="1"/>
          </p:cNvSpPr>
          <p:nvPr>
            <p:ph type="title"/>
          </p:nvPr>
        </p:nvSpPr>
        <p:spPr>
          <a:xfrm>
            <a:off x="1086928" y="382385"/>
            <a:ext cx="10317193" cy="1903616"/>
          </a:xfrm>
        </p:spPr>
        <p:txBody>
          <a:bodyPr>
            <a:normAutofit/>
          </a:bodyPr>
          <a:lstStyle/>
          <a:p>
            <a:pPr algn="ctr"/>
            <a:r>
              <a:rPr lang="nl-NL" dirty="0"/>
              <a:t>Hulp aangeboden</a:t>
            </a:r>
            <a:br>
              <a:rPr lang="nl-NL" dirty="0"/>
            </a:br>
            <a:r>
              <a:rPr lang="nl-NL" dirty="0"/>
              <a:t>oplossen mysteries of hysterie?</a:t>
            </a:r>
          </a:p>
        </p:txBody>
      </p:sp>
      <p:sp>
        <p:nvSpPr>
          <p:cNvPr id="9" name="Freeform 6">
            <a:extLst>
              <a:ext uri="{FF2B5EF4-FFF2-40B4-BE49-F238E27FC236}">
                <a16:creationId xmlns:a16="http://schemas.microsoft.com/office/drawing/2014/main" id="{5402222E-F041-43A0-81BC-1B3F2EF76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nl-NL"/>
          </a:p>
        </p:txBody>
      </p:sp>
      <p:sp>
        <p:nvSpPr>
          <p:cNvPr id="3" name="Tijdelijke aanduiding voor inhoud 2">
            <a:extLst>
              <a:ext uri="{FF2B5EF4-FFF2-40B4-BE49-F238E27FC236}">
                <a16:creationId xmlns:a16="http://schemas.microsoft.com/office/drawing/2014/main" id="{A2454355-4A3B-B30E-8DFB-C22E09786140}"/>
              </a:ext>
            </a:extLst>
          </p:cNvPr>
          <p:cNvSpPr>
            <a:spLocks noGrp="1"/>
          </p:cNvSpPr>
          <p:nvPr>
            <p:ph idx="1"/>
          </p:nvPr>
        </p:nvSpPr>
        <p:spPr>
          <a:xfrm>
            <a:off x="5195727" y="2286001"/>
            <a:ext cx="6335338" cy="3593591"/>
          </a:xfrm>
        </p:spPr>
        <p:txBody>
          <a:bodyPr>
            <a:normAutofit/>
          </a:bodyPr>
          <a:lstStyle/>
          <a:p>
            <a:r>
              <a:rPr lang="nl-NL" sz="2800" dirty="0"/>
              <a:t>Documentaire Murky Skies</a:t>
            </a:r>
          </a:p>
          <a:p>
            <a:r>
              <a:rPr lang="nl-NL" sz="2800" dirty="0"/>
              <a:t>KRO-NCRV Documentaire Rampvlucht</a:t>
            </a:r>
          </a:p>
          <a:p>
            <a:r>
              <a:rPr lang="nl-NL" sz="2800" dirty="0"/>
              <a:t>Correspondentie met Beatrice de Graaf</a:t>
            </a:r>
          </a:p>
          <a:p>
            <a:r>
              <a:rPr lang="nl-NL" sz="2800" dirty="0"/>
              <a:t>Recensies Going Down Going Down</a:t>
            </a:r>
          </a:p>
          <a:p>
            <a:r>
              <a:rPr lang="nl-NL" sz="2800" dirty="0"/>
              <a:t>Onbegonnen werk?</a:t>
            </a:r>
          </a:p>
          <a:p>
            <a:endParaRPr lang="nl-NL" dirty="0"/>
          </a:p>
        </p:txBody>
      </p:sp>
      <p:sp>
        <p:nvSpPr>
          <p:cNvPr id="11" name="Rectangle 10">
            <a:extLst>
              <a:ext uri="{FF2B5EF4-FFF2-40B4-BE49-F238E27FC236}">
                <a16:creationId xmlns:a16="http://schemas.microsoft.com/office/drawing/2014/main" id="{B80D28A2-8EA4-4EF0-9056-3BDAA7290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pic>
        <p:nvPicPr>
          <p:cNvPr id="9218" name="Picture 2" descr="Murky Skies - VPRO">
            <a:extLst>
              <a:ext uri="{FF2B5EF4-FFF2-40B4-BE49-F238E27FC236}">
                <a16:creationId xmlns:a16="http://schemas.microsoft.com/office/drawing/2014/main" id="{FCBF8A34-F58B-500C-8125-8B29DE57A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85" y="2189018"/>
            <a:ext cx="3187268" cy="4173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568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txBody>
          <a:bodyPr/>
          <a:lstStyle/>
          <a:p>
            <a:endParaRPr lang="nl-NL"/>
          </a:p>
        </p:txBody>
      </p:sp>
      <p:sp>
        <p:nvSpPr>
          <p:cNvPr id="2" name="Titel 1">
            <a:extLst>
              <a:ext uri="{FF2B5EF4-FFF2-40B4-BE49-F238E27FC236}">
                <a16:creationId xmlns:a16="http://schemas.microsoft.com/office/drawing/2014/main" id="{A9297F61-DFA7-2A74-51C4-EB3EB299F89E}"/>
              </a:ext>
            </a:extLst>
          </p:cNvPr>
          <p:cNvSpPr>
            <a:spLocks noGrp="1"/>
          </p:cNvSpPr>
          <p:nvPr>
            <p:ph type="title"/>
          </p:nvPr>
        </p:nvSpPr>
        <p:spPr>
          <a:xfrm>
            <a:off x="765051" y="382385"/>
            <a:ext cx="7800979" cy="1492132"/>
          </a:xfrm>
        </p:spPr>
        <p:txBody>
          <a:bodyPr>
            <a:normAutofit/>
          </a:bodyPr>
          <a:lstStyle/>
          <a:p>
            <a:r>
              <a:rPr lang="nl-NL" dirty="0"/>
              <a:t>Geest terug in de fles?</a:t>
            </a:r>
          </a:p>
        </p:txBody>
      </p:sp>
      <p:sp>
        <p:nvSpPr>
          <p:cNvPr id="11" name="Rectangle 10">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pic>
        <p:nvPicPr>
          <p:cNvPr id="10242" name="Picture 2" descr="Vincent Dekker on X: &quot;Heel veel belangstelling voor thriller-serie  #Rampvlucht. Record aan kijkcijfers en ook de podcast staat op nummer 1!  Jongeren blijken nu ook heel geïnteresseerd, meldt Powned, die me morgen">
            <a:extLst>
              <a:ext uri="{FF2B5EF4-FFF2-40B4-BE49-F238E27FC236}">
                <a16:creationId xmlns:a16="http://schemas.microsoft.com/office/drawing/2014/main" id="{64039E94-5E47-AC7B-C65A-ACF4CB331E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6320" y="1233577"/>
            <a:ext cx="8563672" cy="524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101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0A7D14-7B67-4022-A8BE-1CCD4A0F1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B61E0E85-F02F-905C-F8B4-75F27F3C8D1E}"/>
              </a:ext>
            </a:extLst>
          </p:cNvPr>
          <p:cNvSpPr>
            <a:spLocks noGrp="1"/>
          </p:cNvSpPr>
          <p:nvPr>
            <p:ph type="title"/>
          </p:nvPr>
        </p:nvSpPr>
        <p:spPr>
          <a:xfrm>
            <a:off x="1251678" y="382385"/>
            <a:ext cx="10178322" cy="1492132"/>
          </a:xfrm>
        </p:spPr>
        <p:txBody>
          <a:bodyPr anchor="ctr">
            <a:normAutofit/>
          </a:bodyPr>
          <a:lstStyle/>
          <a:p>
            <a:br>
              <a:rPr lang="nl-NL" dirty="0"/>
            </a:br>
            <a:endParaRPr lang="nl-NL" dirty="0"/>
          </a:p>
        </p:txBody>
      </p:sp>
      <p:sp>
        <p:nvSpPr>
          <p:cNvPr id="11" name="Freeform 6">
            <a:extLst>
              <a:ext uri="{FF2B5EF4-FFF2-40B4-BE49-F238E27FC236}">
                <a16:creationId xmlns:a16="http://schemas.microsoft.com/office/drawing/2014/main" id="{AB09A9E8-BF27-4613-A775-071F0820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txBody>
          <a:bodyPr/>
          <a:lstStyle/>
          <a:p>
            <a:endParaRPr lang="nl-NL"/>
          </a:p>
        </p:txBody>
      </p:sp>
      <p:sp>
        <p:nvSpPr>
          <p:cNvPr id="13" name="Rectangle 12">
            <a:extLst>
              <a:ext uri="{FF2B5EF4-FFF2-40B4-BE49-F238E27FC236}">
                <a16:creationId xmlns:a16="http://schemas.microsoft.com/office/drawing/2014/main" id="{C3AFE299-6F79-44AF-9A77-2DC2DC1F8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aphicFrame>
        <p:nvGraphicFramePr>
          <p:cNvPr id="5" name="Tijdelijke aanduiding voor inhoud 2">
            <a:extLst>
              <a:ext uri="{FF2B5EF4-FFF2-40B4-BE49-F238E27FC236}">
                <a16:creationId xmlns:a16="http://schemas.microsoft.com/office/drawing/2014/main" id="{B17273EE-409C-9DA8-9E9E-D4785DA9CD48}"/>
              </a:ext>
            </a:extLst>
          </p:cNvPr>
          <p:cNvGraphicFramePr>
            <a:graphicFrameLocks noGrp="1"/>
          </p:cNvGraphicFramePr>
          <p:nvPr>
            <p:ph idx="1"/>
            <p:extLst>
              <p:ext uri="{D42A27DB-BD31-4B8C-83A1-F6EECF244321}">
                <p14:modId xmlns:p14="http://schemas.microsoft.com/office/powerpoint/2010/main" val="2458574877"/>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8964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F82A7-8C4E-933D-5880-1EA53E81F939}"/>
              </a:ext>
            </a:extLst>
          </p:cNvPr>
          <p:cNvSpPr>
            <a:spLocks noGrp="1"/>
          </p:cNvSpPr>
          <p:nvPr>
            <p:ph type="title"/>
          </p:nvPr>
        </p:nvSpPr>
        <p:spPr>
          <a:xfrm>
            <a:off x="1251678" y="382384"/>
            <a:ext cx="10178322" cy="1540683"/>
          </a:xfrm>
        </p:spPr>
        <p:txBody>
          <a:bodyPr>
            <a:normAutofit/>
          </a:bodyPr>
          <a:lstStyle/>
          <a:p>
            <a:pPr algn="ctr"/>
            <a:r>
              <a:rPr lang="nl-NL" dirty="0"/>
              <a:t>Waar zijn we nu?</a:t>
            </a:r>
            <a:br>
              <a:rPr lang="nl-NL" dirty="0"/>
            </a:br>
            <a:r>
              <a:rPr lang="nl-NL" dirty="0"/>
              <a:t>6 oktober 2025</a:t>
            </a:r>
          </a:p>
        </p:txBody>
      </p:sp>
      <p:sp>
        <p:nvSpPr>
          <p:cNvPr id="3" name="Tijdelijke aanduiding voor inhoud 2">
            <a:extLst>
              <a:ext uri="{FF2B5EF4-FFF2-40B4-BE49-F238E27FC236}">
                <a16:creationId xmlns:a16="http://schemas.microsoft.com/office/drawing/2014/main" id="{83EEAE77-9D14-B923-F9DE-1091FAF8B5CE}"/>
              </a:ext>
            </a:extLst>
          </p:cNvPr>
          <p:cNvSpPr>
            <a:spLocks noGrp="1"/>
          </p:cNvSpPr>
          <p:nvPr>
            <p:ph idx="1"/>
          </p:nvPr>
        </p:nvSpPr>
        <p:spPr>
          <a:xfrm>
            <a:off x="1251678" y="2469823"/>
            <a:ext cx="10178322" cy="3409770"/>
          </a:xfrm>
        </p:spPr>
        <p:txBody>
          <a:bodyPr/>
          <a:lstStyle/>
          <a:p>
            <a:r>
              <a:rPr lang="nl-NL" dirty="0"/>
              <a:t>Adviesrapport van ACOI: uitgebracht op 19 april 2024: 4 aanbevelingen</a:t>
            </a:r>
          </a:p>
          <a:p>
            <a:r>
              <a:rPr lang="nl-NL" dirty="0"/>
              <a:t>Deel van de documenten zijn openbaar gemaakt ter inzage in Nationaal Archief</a:t>
            </a:r>
          </a:p>
          <a:p>
            <a:r>
              <a:rPr lang="nl-NL" dirty="0"/>
              <a:t>De inzichtelijkheid in de dossiers kan worden vergroot (zoeklijst, wat is waar?)</a:t>
            </a:r>
          </a:p>
          <a:p>
            <a:r>
              <a:rPr lang="nl-NL" dirty="0"/>
              <a:t>In principe: er komt niets nieuws uit, geen doofpot, geen geheimen</a:t>
            </a:r>
          </a:p>
          <a:p>
            <a:endParaRPr lang="nl-NL" dirty="0"/>
          </a:p>
          <a:p>
            <a:r>
              <a:rPr lang="nl-NL" dirty="0"/>
              <a:t>Maar</a:t>
            </a:r>
          </a:p>
          <a:p>
            <a:endParaRPr lang="nl-NL" dirty="0"/>
          </a:p>
          <a:p>
            <a:r>
              <a:rPr lang="nl-NL" dirty="0"/>
              <a:t>Er waren natuurlijk wel verwachtingen gewekt….dus teleurstelling of opluchting?</a:t>
            </a:r>
          </a:p>
        </p:txBody>
      </p:sp>
    </p:spTree>
    <p:extLst>
      <p:ext uri="{BB962C8B-B14F-4D97-AF65-F5344CB8AC3E}">
        <p14:creationId xmlns:p14="http://schemas.microsoft.com/office/powerpoint/2010/main" val="2303814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28BA72-C946-D8E1-369B-82DD84D4B5F1}"/>
              </a:ext>
            </a:extLst>
          </p:cNvPr>
          <p:cNvSpPr>
            <a:spLocks noGrp="1"/>
          </p:cNvSpPr>
          <p:nvPr>
            <p:ph type="title"/>
          </p:nvPr>
        </p:nvSpPr>
        <p:spPr/>
        <p:txBody>
          <a:bodyPr/>
          <a:lstStyle/>
          <a:p>
            <a:pPr algn="ctr"/>
            <a:r>
              <a:rPr lang="nl-NL" dirty="0"/>
              <a:t>ACOI aanbevelingen</a:t>
            </a:r>
          </a:p>
        </p:txBody>
      </p:sp>
      <p:sp>
        <p:nvSpPr>
          <p:cNvPr id="3" name="Tijdelijke aanduiding voor inhoud 2">
            <a:extLst>
              <a:ext uri="{FF2B5EF4-FFF2-40B4-BE49-F238E27FC236}">
                <a16:creationId xmlns:a16="http://schemas.microsoft.com/office/drawing/2014/main" id="{57512168-8E28-9A9B-8CF3-6EA97591F646}"/>
              </a:ext>
            </a:extLst>
          </p:cNvPr>
          <p:cNvSpPr>
            <a:spLocks noGrp="1"/>
          </p:cNvSpPr>
          <p:nvPr>
            <p:ph idx="1"/>
          </p:nvPr>
        </p:nvSpPr>
        <p:spPr/>
        <p:txBody>
          <a:bodyPr/>
          <a:lstStyle/>
          <a:p>
            <a:r>
              <a:rPr lang="nl-NL" dirty="0"/>
              <a:t>Stand van zaken per 3 oktober 2025</a:t>
            </a:r>
          </a:p>
          <a:p>
            <a:endParaRPr lang="nl-NL" dirty="0"/>
          </a:p>
          <a:p>
            <a:r>
              <a:rPr lang="nl-NL" dirty="0"/>
              <a:t>Alles wat openbaar kan worden is nu ook openbaar gemaakt</a:t>
            </a:r>
          </a:p>
          <a:p>
            <a:r>
              <a:rPr lang="nl-NL" dirty="0"/>
              <a:t>De inzichtelijkheid van de dossiers is vergroot met verwijzingen via het Nationaal Archief</a:t>
            </a:r>
          </a:p>
          <a:p>
            <a:r>
              <a:rPr lang="nl-NL" dirty="0"/>
              <a:t>Er zijn nooit ‘geheime’ ladingsdocumenten geweest: ze zijn ter inzage</a:t>
            </a:r>
          </a:p>
          <a:p>
            <a:r>
              <a:rPr lang="nl-NL" dirty="0"/>
              <a:t> </a:t>
            </a:r>
            <a:r>
              <a:rPr lang="nl-NL" dirty="0">
                <a:hlinkClick r:id="rId2"/>
              </a:rPr>
              <a:t>Verbeterde toegang archieven Bijlmervliegramp | Nationaal Archief</a:t>
            </a:r>
            <a:endParaRPr lang="nl-NL" dirty="0"/>
          </a:p>
          <a:p>
            <a:r>
              <a:rPr lang="nl-NL" dirty="0"/>
              <a:t>Zelfs opname website </a:t>
            </a:r>
            <a:r>
              <a:rPr lang="nl-NL" dirty="0">
                <a:hlinkClick r:id="rId3"/>
              </a:rPr>
              <a:t>www.elal1862accidentinvestigation.nl</a:t>
            </a:r>
            <a:r>
              <a:rPr lang="nl-NL" dirty="0"/>
              <a:t> via Nationaal Archief</a:t>
            </a:r>
          </a:p>
          <a:p>
            <a:r>
              <a:rPr lang="nl-NL" dirty="0"/>
              <a:t>Reactie Bijlmerbewoners afwachten</a:t>
            </a:r>
          </a:p>
          <a:p>
            <a:endParaRPr lang="nl-NL" dirty="0"/>
          </a:p>
          <a:p>
            <a:endParaRPr lang="nl-NL" dirty="0"/>
          </a:p>
        </p:txBody>
      </p:sp>
    </p:spTree>
    <p:extLst>
      <p:ext uri="{BB962C8B-B14F-4D97-AF65-F5344CB8AC3E}">
        <p14:creationId xmlns:p14="http://schemas.microsoft.com/office/powerpoint/2010/main" val="2604423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F4CB6-4F39-54AA-7194-521EFDEEBDA1}"/>
              </a:ext>
            </a:extLst>
          </p:cNvPr>
          <p:cNvSpPr>
            <a:spLocks noGrp="1"/>
          </p:cNvSpPr>
          <p:nvPr>
            <p:ph type="title"/>
          </p:nvPr>
        </p:nvSpPr>
        <p:spPr>
          <a:xfrm>
            <a:off x="754144" y="484631"/>
            <a:ext cx="6340519" cy="1638469"/>
          </a:xfrm>
        </p:spPr>
        <p:txBody>
          <a:bodyPr>
            <a:normAutofit/>
          </a:bodyPr>
          <a:lstStyle/>
          <a:p>
            <a:r>
              <a:rPr lang="nl-NL" dirty="0"/>
              <a:t>    Vanaf 6 oktober</a:t>
            </a:r>
            <a:br>
              <a:rPr lang="nl-NL" dirty="0"/>
            </a:br>
            <a:endParaRPr lang="nl-NL" dirty="0"/>
          </a:p>
        </p:txBody>
      </p:sp>
      <p:sp>
        <p:nvSpPr>
          <p:cNvPr id="3" name="Tijdelijke aanduiding voor inhoud 2">
            <a:extLst>
              <a:ext uri="{FF2B5EF4-FFF2-40B4-BE49-F238E27FC236}">
                <a16:creationId xmlns:a16="http://schemas.microsoft.com/office/drawing/2014/main" id="{0C1DF826-2BEA-6EAA-3278-FCB274ACB772}"/>
              </a:ext>
            </a:extLst>
          </p:cNvPr>
          <p:cNvSpPr>
            <a:spLocks noGrp="1"/>
          </p:cNvSpPr>
          <p:nvPr>
            <p:ph idx="1"/>
          </p:nvPr>
        </p:nvSpPr>
        <p:spPr>
          <a:xfrm>
            <a:off x="1480007" y="2443140"/>
            <a:ext cx="6155703" cy="3930227"/>
          </a:xfrm>
        </p:spPr>
        <p:txBody>
          <a:bodyPr>
            <a:normAutofit/>
          </a:bodyPr>
          <a:lstStyle/>
          <a:p>
            <a:r>
              <a:rPr lang="nl-NL" dirty="0">
                <a:solidFill>
                  <a:schemeClr val="tx1"/>
                </a:solidFill>
              </a:rPr>
              <a:t>Afvoer met vrachtwagens naar H8 en vuilstort </a:t>
            </a:r>
            <a:r>
              <a:rPr lang="nl-NL" dirty="0">
                <a:solidFill>
                  <a:srgbClr val="FF0000"/>
                </a:solidFill>
              </a:rPr>
              <a:t>(!)</a:t>
            </a:r>
          </a:p>
          <a:p>
            <a:r>
              <a:rPr lang="nl-NL" dirty="0">
                <a:solidFill>
                  <a:schemeClr val="tx1"/>
                </a:solidFill>
              </a:rPr>
              <a:t>Spontaan aanleveren door politie</a:t>
            </a:r>
          </a:p>
          <a:p>
            <a:r>
              <a:rPr lang="nl-NL" dirty="0">
                <a:solidFill>
                  <a:schemeClr val="tx1"/>
                </a:solidFill>
              </a:rPr>
              <a:t>Geen gespecialiseerd luchtvaart personeel naar rampplek </a:t>
            </a:r>
          </a:p>
          <a:p>
            <a:r>
              <a:rPr lang="nl-NL" dirty="0">
                <a:solidFill>
                  <a:schemeClr val="tx1"/>
                </a:solidFill>
              </a:rPr>
              <a:t>Wel gespecialiseerd luchtvaart personeel in H8</a:t>
            </a:r>
          </a:p>
          <a:p>
            <a:r>
              <a:rPr lang="nl-NL" dirty="0">
                <a:solidFill>
                  <a:schemeClr val="tx1"/>
                </a:solidFill>
              </a:rPr>
              <a:t>Veel expertise die zich belangeloos aanmeldt</a:t>
            </a:r>
          </a:p>
        </p:txBody>
      </p:sp>
      <p:pic>
        <p:nvPicPr>
          <p:cNvPr id="4" name="Picture 2">
            <a:extLst>
              <a:ext uri="{FF2B5EF4-FFF2-40B4-BE49-F238E27FC236}">
                <a16:creationId xmlns:a16="http://schemas.microsoft.com/office/drawing/2014/main" id="{D5B8D7C1-5189-67E1-08E2-5B7BACDBB73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16200000">
            <a:off x="8507859" y="1600709"/>
            <a:ext cx="2742435" cy="3656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51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B9FCB3-5624-96D3-7FC6-7C3551FA3FE7}"/>
              </a:ext>
            </a:extLst>
          </p:cNvPr>
          <p:cNvSpPr>
            <a:spLocks noGrp="1"/>
          </p:cNvSpPr>
          <p:nvPr>
            <p:ph type="ctrTitle"/>
          </p:nvPr>
        </p:nvSpPr>
        <p:spPr>
          <a:xfrm>
            <a:off x="1280159" y="3383279"/>
            <a:ext cx="10302240" cy="2725289"/>
          </a:xfrm>
        </p:spPr>
        <p:txBody>
          <a:bodyPr anchor="t">
            <a:normAutofit/>
          </a:bodyPr>
          <a:lstStyle/>
          <a:p>
            <a:pPr algn="ctr"/>
            <a:r>
              <a:rPr lang="nl-NL" sz="3200" dirty="0">
                <a:latin typeface="ADLaM Display" panose="02010000000000000000" pitchFamily="2" charset="0"/>
                <a:ea typeface="ADLaM Display" panose="02010000000000000000" pitchFamily="2" charset="0"/>
                <a:cs typeface="ADLaM Display" panose="02010000000000000000" pitchFamily="2" charset="0"/>
              </a:rPr>
              <a:t>Media berichtgeving en de Bijlmerramp</a:t>
            </a:r>
            <a:r>
              <a:rPr lang="nl-NL" sz="2600" dirty="0">
                <a:latin typeface="ADLaM Display" panose="02010000000000000000" pitchFamily="2" charset="0"/>
                <a:ea typeface="ADLaM Display" panose="02010000000000000000" pitchFamily="2" charset="0"/>
                <a:cs typeface="ADLaM Display" panose="02010000000000000000" pitchFamily="2" charset="0"/>
              </a:rPr>
              <a:t>: </a:t>
            </a:r>
            <a:br>
              <a:rPr lang="nl-NL" sz="2600" dirty="0">
                <a:latin typeface="ADLaM Display" panose="02010000000000000000" pitchFamily="2" charset="0"/>
                <a:ea typeface="ADLaM Display" panose="02010000000000000000" pitchFamily="2" charset="0"/>
                <a:cs typeface="ADLaM Display" panose="02010000000000000000" pitchFamily="2" charset="0"/>
              </a:rPr>
            </a:br>
            <a:br>
              <a:rPr lang="nl-NL" sz="2600" dirty="0">
                <a:latin typeface="ADLaM Display" panose="02010000000000000000" pitchFamily="2" charset="0"/>
                <a:ea typeface="ADLaM Display" panose="02010000000000000000" pitchFamily="2" charset="0"/>
                <a:cs typeface="ADLaM Display" panose="02010000000000000000" pitchFamily="2" charset="0"/>
              </a:rPr>
            </a:br>
            <a:r>
              <a:rPr lang="nl-NL" sz="2600" dirty="0">
                <a:latin typeface="ADLaM Display" panose="02010000000000000000" pitchFamily="2" charset="0"/>
                <a:ea typeface="ADLaM Display" panose="02010000000000000000" pitchFamily="2" charset="0"/>
                <a:cs typeface="ADLaM Display" panose="02010000000000000000" pitchFamily="2" charset="0"/>
              </a:rPr>
              <a:t>Een analyse van de mediarespons op een nationale tragedie</a:t>
            </a:r>
            <a:br>
              <a:rPr lang="nl-NL" sz="2600" dirty="0">
                <a:latin typeface="ADLaM Display" panose="02010000000000000000" pitchFamily="2" charset="0"/>
                <a:ea typeface="ADLaM Display" panose="02010000000000000000" pitchFamily="2" charset="0"/>
                <a:cs typeface="ADLaM Display" panose="02010000000000000000" pitchFamily="2" charset="0"/>
              </a:rPr>
            </a:br>
            <a:r>
              <a:rPr lang="nl-NL" sz="2600" dirty="0">
                <a:latin typeface="ADLaM Display" panose="02010000000000000000" pitchFamily="2" charset="0"/>
                <a:ea typeface="ADLaM Display" panose="02010000000000000000" pitchFamily="2" charset="0"/>
                <a:cs typeface="ADLaM Display" panose="02010000000000000000" pitchFamily="2" charset="0"/>
              </a:rPr>
              <a:t>lezing op 29 januari 2025</a:t>
            </a:r>
          </a:p>
        </p:txBody>
      </p:sp>
      <p:sp>
        <p:nvSpPr>
          <p:cNvPr id="3" name="Ondertitel 2">
            <a:extLst>
              <a:ext uri="{FF2B5EF4-FFF2-40B4-BE49-F238E27FC236}">
                <a16:creationId xmlns:a16="http://schemas.microsoft.com/office/drawing/2014/main" id="{7C697140-5D6A-24AB-63B9-52FA6C5B597F}"/>
              </a:ext>
            </a:extLst>
          </p:cNvPr>
          <p:cNvSpPr>
            <a:spLocks noGrp="1"/>
          </p:cNvSpPr>
          <p:nvPr>
            <p:ph type="subTitle" idx="1"/>
          </p:nvPr>
        </p:nvSpPr>
        <p:spPr>
          <a:xfrm>
            <a:off x="1280158" y="1093510"/>
            <a:ext cx="10302237" cy="952106"/>
          </a:xfrm>
        </p:spPr>
        <p:txBody>
          <a:bodyPr anchor="b">
            <a:noAutofit/>
          </a:bodyPr>
          <a:lstStyle/>
          <a:p>
            <a:pPr algn="ctr"/>
            <a:r>
              <a:rPr lang="nl-NL" sz="3200" dirty="0"/>
              <a:t>De impact van media op nationale tragedies</a:t>
            </a:r>
          </a:p>
        </p:txBody>
      </p:sp>
    </p:spTree>
    <p:extLst>
      <p:ext uri="{BB962C8B-B14F-4D97-AF65-F5344CB8AC3E}">
        <p14:creationId xmlns:p14="http://schemas.microsoft.com/office/powerpoint/2010/main" val="233795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42"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D8AF8-4B75-CA59-DFCF-0B1EA4D4DFD0}"/>
              </a:ext>
            </a:extLst>
          </p:cNvPr>
          <p:cNvSpPr>
            <a:spLocks noGrp="1"/>
          </p:cNvSpPr>
          <p:nvPr>
            <p:ph type="title"/>
          </p:nvPr>
        </p:nvSpPr>
        <p:spPr>
          <a:xfrm>
            <a:off x="1280160" y="640080"/>
            <a:ext cx="10087699" cy="1280160"/>
          </a:xfrm>
        </p:spPr>
        <p:txBody>
          <a:bodyPr anchor="b">
            <a:normAutofit/>
          </a:bodyPr>
          <a:lstStyle/>
          <a:p>
            <a:r>
              <a:rPr lang="nl-NL"/>
              <a:t>Agenda van de Presentatie</a:t>
            </a:r>
          </a:p>
        </p:txBody>
      </p:sp>
      <p:sp>
        <p:nvSpPr>
          <p:cNvPr id="4" name="Tijdelijke aanduiding voor inhoud 3">
            <a:extLst>
              <a:ext uri="{FF2B5EF4-FFF2-40B4-BE49-F238E27FC236}">
                <a16:creationId xmlns:a16="http://schemas.microsoft.com/office/drawing/2014/main" id="{426183AB-6C12-AA3E-25B6-84F9D9D3C2B5}"/>
              </a:ext>
            </a:extLst>
          </p:cNvPr>
          <p:cNvSpPr>
            <a:spLocks noGrp="1"/>
          </p:cNvSpPr>
          <p:nvPr>
            <p:ph idx="1"/>
          </p:nvPr>
        </p:nvSpPr>
        <p:spPr>
          <a:xfrm>
            <a:off x="1280160" y="2103119"/>
            <a:ext cx="10087699" cy="4114800"/>
          </a:xfrm>
        </p:spPr>
        <p:txBody>
          <a:bodyPr>
            <a:normAutofit/>
          </a:bodyPr>
          <a:lstStyle/>
          <a:p>
            <a:r>
              <a:rPr lang="nl-NL" dirty="0"/>
              <a:t>Overzicht van de Bijlmerramp</a:t>
            </a:r>
          </a:p>
          <a:p>
            <a:r>
              <a:rPr lang="nl-NL" dirty="0"/>
              <a:t>Chronologie van de gebeurtenissen</a:t>
            </a:r>
          </a:p>
          <a:p>
            <a:r>
              <a:rPr lang="nl-NL" dirty="0"/>
              <a:t>Impact op de gemeenschap</a:t>
            </a:r>
          </a:p>
          <a:p>
            <a:r>
              <a:rPr lang="nl-NL" dirty="0"/>
              <a:t>Initiële mediarespons en rol van ooggetuigen</a:t>
            </a:r>
          </a:p>
          <a:p>
            <a:r>
              <a:rPr lang="nl-NL" dirty="0"/>
              <a:t>Ethische overwegingen in de berichtgeving</a:t>
            </a:r>
          </a:p>
          <a:p>
            <a:r>
              <a:rPr lang="nl-NL" dirty="0"/>
              <a:t>Langetermijneffecten van media-aandacht</a:t>
            </a:r>
          </a:p>
          <a:p>
            <a:r>
              <a:rPr lang="nl-NL" dirty="0"/>
              <a:t>Gebrek aan openheid door de Raad voor de Luchtvaart?</a:t>
            </a:r>
          </a:p>
          <a:p>
            <a:r>
              <a:rPr lang="nl-NL" dirty="0"/>
              <a:t>Gebrek aan samenwerking tussen overheid en media?</a:t>
            </a:r>
          </a:p>
        </p:txBody>
      </p:sp>
    </p:spTree>
    <p:extLst>
      <p:ext uri="{BB962C8B-B14F-4D97-AF65-F5344CB8AC3E}">
        <p14:creationId xmlns:p14="http://schemas.microsoft.com/office/powerpoint/2010/main" val="1379489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E96311-63E4-8E50-57AE-A5E07AC96701}"/>
              </a:ext>
            </a:extLst>
          </p:cNvPr>
          <p:cNvSpPr>
            <a:spLocks noGrp="1"/>
          </p:cNvSpPr>
          <p:nvPr>
            <p:ph type="title"/>
          </p:nvPr>
        </p:nvSpPr>
        <p:spPr>
          <a:xfrm>
            <a:off x="1280160" y="685800"/>
            <a:ext cx="9137012" cy="1280160"/>
          </a:xfrm>
        </p:spPr>
        <p:txBody>
          <a:bodyPr anchor="b">
            <a:normAutofit/>
          </a:bodyPr>
          <a:lstStyle/>
          <a:p>
            <a:r>
              <a:rPr lang="nl-NL"/>
              <a:t>De Bijlmerramp: een overzicht</a:t>
            </a:r>
          </a:p>
        </p:txBody>
      </p:sp>
      <p:sp>
        <p:nvSpPr>
          <p:cNvPr id="4" name="Tijdelijke aanduiding voor inhoud 3">
            <a:extLst>
              <a:ext uri="{FF2B5EF4-FFF2-40B4-BE49-F238E27FC236}">
                <a16:creationId xmlns:a16="http://schemas.microsoft.com/office/drawing/2014/main" id="{D3324FB5-FCCE-B632-0554-F359C61F9657}"/>
              </a:ext>
            </a:extLst>
          </p:cNvPr>
          <p:cNvSpPr>
            <a:spLocks noGrp="1"/>
          </p:cNvSpPr>
          <p:nvPr>
            <p:ph sz="quarter" idx="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23402" y="2327441"/>
            <a:ext cx="4846320" cy="4040574"/>
          </a:xfrm>
        </p:spPr>
        <p:txBody>
          <a:bodyPr>
            <a:normAutofit/>
          </a:bodyPr>
          <a:lstStyle/>
          <a:p>
            <a:pPr marL="0" indent="0">
              <a:spcBef>
                <a:spcPts val="2500"/>
              </a:spcBef>
              <a:buNone/>
            </a:pPr>
            <a:r>
              <a:rPr lang="nl-NL" sz="1400" b="1" dirty="0"/>
              <a:t>Datum en locatie</a:t>
            </a:r>
          </a:p>
          <a:p>
            <a:pPr marL="0" lvl="1" indent="0">
              <a:buNone/>
            </a:pPr>
            <a:r>
              <a:rPr lang="nl-NL" sz="1400" dirty="0"/>
              <a:t>De Bijlmerramp vond plaats op 4 oktober 1992 in de Bijlmermeer in Amsterdam, waar een vrachtvliegtuig neerstortte.</a:t>
            </a:r>
          </a:p>
          <a:p>
            <a:pPr marL="0" indent="0">
              <a:spcBef>
                <a:spcPts val="2500"/>
              </a:spcBef>
              <a:buNone/>
            </a:pPr>
            <a:r>
              <a:rPr lang="nl-NL" sz="1400" b="1" dirty="0"/>
              <a:t>Gevolgen voor slachtoffers</a:t>
            </a:r>
          </a:p>
          <a:p>
            <a:pPr marL="0" lvl="1" indent="0">
              <a:buNone/>
            </a:pPr>
            <a:r>
              <a:rPr lang="nl-NL" sz="1400" dirty="0"/>
              <a:t>De ramp had enorme gevolgen voor de slachtoffers en hun families: een schokkende gebeurtenis leidde tot grote emotionele schade en fysieke klachten: individuele ziekten en ontwikkeling van Post Traumatisch Stress Syndroom (PTSS).</a:t>
            </a:r>
          </a:p>
          <a:p>
            <a:pPr marL="0" indent="0">
              <a:spcBef>
                <a:spcPts val="2500"/>
              </a:spcBef>
              <a:buNone/>
            </a:pPr>
            <a:r>
              <a:rPr lang="nl-NL" sz="1400" b="1" dirty="0"/>
              <a:t>Impact op de gemeenschap</a:t>
            </a:r>
          </a:p>
          <a:p>
            <a:pPr marL="0" lvl="1" indent="0">
              <a:buNone/>
            </a:pPr>
            <a:r>
              <a:rPr lang="nl-NL" sz="1400" dirty="0"/>
              <a:t>De Bijlmerramp had een grote invloed op de lokale gemeenschap, die tot meer dan drie decennia na de ramp aanhoudt.</a:t>
            </a:r>
          </a:p>
        </p:txBody>
      </p:sp>
      <p:pic>
        <p:nvPicPr>
          <p:cNvPr id="1030" name="Picture 6" descr="Concrete and Fire: The crash of El Al flight 1862 | by Admiral Cloudberg |  Medium">
            <a:extLst>
              <a:ext uri="{FF2B5EF4-FFF2-40B4-BE49-F238E27FC236}">
                <a16:creationId xmlns:a16="http://schemas.microsoft.com/office/drawing/2014/main" id="{D3073F8A-9E0A-D991-4B0A-D495E0241B2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46149" y="2327441"/>
            <a:ext cx="5273675" cy="3720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09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0294F1-DB89-5165-C044-0C639522A195}"/>
              </a:ext>
            </a:extLst>
          </p:cNvPr>
          <p:cNvSpPr>
            <a:spLocks noGrp="1"/>
          </p:cNvSpPr>
          <p:nvPr>
            <p:ph type="ctrTitle"/>
          </p:nvPr>
        </p:nvSpPr>
        <p:spPr>
          <a:xfrm>
            <a:off x="1280160" y="301752"/>
            <a:ext cx="4663438" cy="2441448"/>
          </a:xfrm>
        </p:spPr>
        <p:txBody>
          <a:bodyPr anchor="ctr">
            <a:normAutofit/>
          </a:bodyPr>
          <a:lstStyle/>
          <a:p>
            <a:r>
              <a:rPr lang="nl-NL"/>
              <a:t>Analyse van de berichtgeving</a:t>
            </a:r>
          </a:p>
        </p:txBody>
      </p:sp>
      <p:sp>
        <p:nvSpPr>
          <p:cNvPr id="4" name="Tijdelijke aanduiding voor inhoud 3">
            <a:extLst>
              <a:ext uri="{FF2B5EF4-FFF2-40B4-BE49-F238E27FC236}">
                <a16:creationId xmlns:a16="http://schemas.microsoft.com/office/drawing/2014/main" id="{C34C4CEA-B87F-DFB2-7B5D-066A8CFD1F81}"/>
              </a:ext>
            </a:extLst>
          </p:cNvPr>
          <p:cNvSpPr>
            <a:spLocks noGrp="1"/>
          </p:cNvSpPr>
          <p:nvPr>
            <p:ph type="body"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280161" y="2777067"/>
            <a:ext cx="4663440" cy="3550581"/>
          </a:xfrm>
        </p:spPr>
        <p:txBody>
          <a:bodyPr>
            <a:normAutofit/>
          </a:bodyPr>
          <a:lstStyle/>
          <a:p>
            <a:pPr marL="0" indent="0">
              <a:lnSpc>
                <a:spcPct val="100000"/>
              </a:lnSpc>
              <a:spcBef>
                <a:spcPts val="2500"/>
              </a:spcBef>
              <a:buNone/>
            </a:pPr>
            <a:r>
              <a:rPr lang="nl-NL" sz="1400" b="1" dirty="0"/>
              <a:t>Kwaliteit van berichtgeving</a:t>
            </a:r>
          </a:p>
          <a:p>
            <a:pPr marL="0" lvl="1" indent="0">
              <a:lnSpc>
                <a:spcPct val="100000"/>
              </a:lnSpc>
              <a:buNone/>
            </a:pPr>
            <a:r>
              <a:rPr lang="nl-NL" sz="1400" dirty="0"/>
              <a:t>Analyse van de algehele kwaliteit van de berichtgeving over de Bijlmerramp, inclusief nauwkeurigheid en objectiviteit van de informatie.</a:t>
            </a:r>
          </a:p>
          <a:p>
            <a:pPr marL="0" indent="0">
              <a:lnSpc>
                <a:spcPct val="100000"/>
              </a:lnSpc>
              <a:spcBef>
                <a:spcPts val="2500"/>
              </a:spcBef>
              <a:buNone/>
            </a:pPr>
            <a:r>
              <a:rPr lang="nl-NL" sz="1400" b="1" dirty="0"/>
              <a:t>Feiten versus sensatie</a:t>
            </a:r>
          </a:p>
          <a:p>
            <a:pPr marL="0" lvl="1" indent="0">
              <a:lnSpc>
                <a:spcPct val="100000"/>
              </a:lnSpc>
              <a:buNone/>
            </a:pPr>
            <a:r>
              <a:rPr lang="nl-NL" sz="1400" dirty="0"/>
              <a:t>Het is belangrijk om de balans te vinden tussen feitelijke informatie en sensatie in de berichtgeving om het publiek correct te informeren.</a:t>
            </a:r>
          </a:p>
          <a:p>
            <a:pPr marL="0" indent="0">
              <a:lnSpc>
                <a:spcPct val="100000"/>
              </a:lnSpc>
              <a:spcBef>
                <a:spcPts val="2500"/>
              </a:spcBef>
              <a:buNone/>
            </a:pPr>
            <a:r>
              <a:rPr lang="nl-NL" sz="1400" b="1" dirty="0"/>
              <a:t>Ethische verantwoordelijkheden</a:t>
            </a:r>
          </a:p>
          <a:p>
            <a:pPr marL="0" lvl="1" indent="0">
              <a:lnSpc>
                <a:spcPct val="100000"/>
              </a:lnSpc>
              <a:buNone/>
            </a:pPr>
            <a:r>
              <a:rPr lang="nl-NL" sz="1400" dirty="0"/>
              <a:t>Journalisten hebben de ethische verantwoordelijkheid om eerlijk en respectvol om te gaan met gevoelige onderwerpen zoals de Bijlmerramp.</a:t>
            </a:r>
          </a:p>
        </p:txBody>
      </p:sp>
      <p:pic>
        <p:nvPicPr>
          <p:cNvPr id="10" name="Tijdelijke aanduiding voor afbeelding 9">
            <a:extLst>
              <a:ext uri="{FF2B5EF4-FFF2-40B4-BE49-F238E27FC236}">
                <a16:creationId xmlns:a16="http://schemas.microsoft.com/office/drawing/2014/main" id="{26A81F3E-BBAE-2222-1518-7DB066913124}"/>
              </a:ext>
            </a:extLst>
          </p:cNvPr>
          <p:cNvPicPr>
            <a:picLocks noGrp="1" noChangeAspect="1"/>
          </p:cNvPicPr>
          <p:nvPr>
            <p:ph type="pic" sz="quarter" idx="13"/>
          </p:nvPr>
        </p:nvPicPr>
        <p:blipFill>
          <a:blip r:embed="rId3"/>
          <a:srcRect t="5009" b="5009"/>
          <a:stretch>
            <a:fillRect/>
          </a:stretch>
        </p:blipFill>
        <p:spPr>
          <a:xfrm>
            <a:off x="6429374" y="0"/>
            <a:ext cx="5762625" cy="6858000"/>
          </a:xfrm>
          <a:prstGeom prst="rect">
            <a:avLst/>
          </a:prstGeom>
        </p:spPr>
      </p:pic>
    </p:spTree>
    <p:extLst>
      <p:ext uri="{BB962C8B-B14F-4D97-AF65-F5344CB8AC3E}">
        <p14:creationId xmlns:p14="http://schemas.microsoft.com/office/powerpoint/2010/main" val="4021828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79B1DD2-9BF5-9C0C-BCA9-E7FFD7E7E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49" y="1181099"/>
            <a:ext cx="11077575"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006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327C01-C92F-014B-8A3F-CA5B3A137AB7}"/>
              </a:ext>
            </a:extLst>
          </p:cNvPr>
          <p:cNvSpPr>
            <a:spLocks noGrp="1"/>
          </p:cNvSpPr>
          <p:nvPr>
            <p:ph type="title"/>
          </p:nvPr>
        </p:nvSpPr>
        <p:spPr>
          <a:xfrm>
            <a:off x="1280160" y="685800"/>
            <a:ext cx="9137012" cy="747074"/>
          </a:xfrm>
        </p:spPr>
        <p:txBody>
          <a:bodyPr anchor="b">
            <a:normAutofit/>
          </a:bodyPr>
          <a:lstStyle/>
          <a:p>
            <a:r>
              <a:rPr lang="nl-NL" sz="3600" dirty="0"/>
              <a:t>Informatie en mis-/desinformatie</a:t>
            </a:r>
          </a:p>
        </p:txBody>
      </p:sp>
      <p:sp>
        <p:nvSpPr>
          <p:cNvPr id="4" name="Tijdelijke aanduiding voor inhoud 3">
            <a:extLst>
              <a:ext uri="{FF2B5EF4-FFF2-40B4-BE49-F238E27FC236}">
                <a16:creationId xmlns:a16="http://schemas.microsoft.com/office/drawing/2014/main" id="{CB949339-564B-269D-D535-8D7DA350DF6E}"/>
              </a:ext>
            </a:extLst>
          </p:cNvPr>
          <p:cNvSpPr>
            <a:spLocks noGrp="1"/>
          </p:cNvSpPr>
          <p:nvPr>
            <p:ph sz="quarter" idx="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23402" y="2327441"/>
            <a:ext cx="4846320" cy="4040574"/>
          </a:xfrm>
        </p:spPr>
        <p:txBody>
          <a:bodyPr>
            <a:normAutofit/>
          </a:bodyPr>
          <a:lstStyle/>
          <a:p>
            <a:pPr marL="0" indent="0">
              <a:spcBef>
                <a:spcPts val="2500"/>
              </a:spcBef>
              <a:buNone/>
            </a:pPr>
            <a:r>
              <a:rPr lang="nl-NL" sz="1400" b="1" dirty="0"/>
              <a:t>Balans tussen informatie en misinformatie</a:t>
            </a:r>
          </a:p>
          <a:p>
            <a:pPr marL="0" lvl="1" indent="0">
              <a:buNone/>
            </a:pPr>
            <a:r>
              <a:rPr lang="nl-NL" sz="1400" dirty="0"/>
              <a:t>Tijdens de Bijlmerramp was het essentieel om een balans te vinden tussen accurate berichtgeving en het vermijden van misinformatie.</a:t>
            </a:r>
          </a:p>
          <a:p>
            <a:pPr marL="0" indent="0">
              <a:spcBef>
                <a:spcPts val="2500"/>
              </a:spcBef>
              <a:buNone/>
            </a:pPr>
            <a:r>
              <a:rPr lang="nl-NL" sz="1400" b="1" dirty="0"/>
              <a:t>Voorbeelden van misinformatie</a:t>
            </a:r>
          </a:p>
          <a:p>
            <a:pPr marL="0" lvl="1" indent="0">
              <a:buNone/>
            </a:pPr>
            <a:r>
              <a:rPr lang="nl-NL" sz="1400" dirty="0"/>
              <a:t>Er circuleerden verschillende voorbeelden van mis- en desinformatie die de situatie tijdens de Bijlmerramp vertekenden en verwarring veroorzaakten.</a:t>
            </a:r>
          </a:p>
          <a:p>
            <a:pPr marL="0" indent="0">
              <a:spcBef>
                <a:spcPts val="2500"/>
              </a:spcBef>
              <a:buNone/>
            </a:pPr>
            <a:r>
              <a:rPr lang="nl-NL" sz="1400" b="1" dirty="0"/>
              <a:t>Impact van misinformatie</a:t>
            </a:r>
          </a:p>
          <a:p>
            <a:pPr marL="0" lvl="1" indent="0">
              <a:buNone/>
            </a:pPr>
            <a:r>
              <a:rPr lang="nl-NL" sz="1400" dirty="0"/>
              <a:t>Mis- of desinformatie of een onjuiste voorstelling van zaken heeft niet alleen invloed op de publieke perceptie, maar kan ook het besluitvormingsproces beïnvloeden tijdens (1992-1999) en na (2022) de crisis.</a:t>
            </a:r>
          </a:p>
        </p:txBody>
      </p:sp>
      <p:pic>
        <p:nvPicPr>
          <p:cNvPr id="3074" name="Picture 2">
            <a:extLst>
              <a:ext uri="{FF2B5EF4-FFF2-40B4-BE49-F238E27FC236}">
                <a16:creationId xmlns:a16="http://schemas.microsoft.com/office/drawing/2014/main" id="{71AB401A-8E8F-06E8-80C6-578E54C3DC0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14400" y="2124075"/>
            <a:ext cx="5211763" cy="3839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103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8FE6FB-F255-8EB3-88A0-6C281FBED9A2}"/>
              </a:ext>
            </a:extLst>
          </p:cNvPr>
          <p:cNvSpPr>
            <a:spLocks noGrp="1"/>
          </p:cNvSpPr>
          <p:nvPr>
            <p:ph type="title"/>
          </p:nvPr>
        </p:nvSpPr>
        <p:spPr>
          <a:xfrm>
            <a:off x="1280160" y="685800"/>
            <a:ext cx="9137012" cy="1280160"/>
          </a:xfrm>
        </p:spPr>
        <p:txBody>
          <a:bodyPr anchor="b">
            <a:normAutofit/>
          </a:bodyPr>
          <a:lstStyle/>
          <a:p>
            <a:r>
              <a:rPr lang="nl-NL"/>
              <a:t>Sensationalisme en ethiek in de journalistiek</a:t>
            </a:r>
          </a:p>
        </p:txBody>
      </p:sp>
      <p:pic>
        <p:nvPicPr>
          <p:cNvPr id="5" name="Tijdelijke aanduiding voor inhoud 4" descr="Sociaal netwerk">
            <a:extLst>
              <a:ext uri="{FF2B5EF4-FFF2-40B4-BE49-F238E27FC236}">
                <a16:creationId xmlns:a16="http://schemas.microsoft.com/office/drawing/2014/main" id="{898568EA-7B0F-4FD6-B205-5AB04ADB4EEA}"/>
              </a:ext>
            </a:extLst>
          </p:cNvPr>
          <p:cNvPicPr>
            <a:picLocks noGrp="1" noChangeAspect="1"/>
          </p:cNvPicPr>
          <p:nvPr>
            <p:ph sz="half" idx="2"/>
          </p:nvPr>
        </p:nvPicPr>
        <p:blipFill>
          <a:blip r:embed="rId3"/>
          <a:srcRect l="4082" r="5965" b="3"/>
          <a:stretch/>
        </p:blipFill>
        <p:spPr>
          <a:xfrm>
            <a:off x="1280160" y="2327440"/>
            <a:ext cx="4846320" cy="4040574"/>
          </a:xfrm>
          <a:noFill/>
        </p:spPr>
      </p:pic>
      <p:sp>
        <p:nvSpPr>
          <p:cNvPr id="4" name="Tijdelijke aanduiding voor inhoud 3">
            <a:extLst>
              <a:ext uri="{FF2B5EF4-FFF2-40B4-BE49-F238E27FC236}">
                <a16:creationId xmlns:a16="http://schemas.microsoft.com/office/drawing/2014/main" id="{496FA9B0-89D3-E16F-813D-ADF64DFABBFF}"/>
              </a:ext>
            </a:extLst>
          </p:cNvPr>
          <p:cNvSpPr>
            <a:spLocks noGrp="1"/>
          </p:cNvSpPr>
          <p:nvPr>
            <p:ph sz="quarter" idx="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23402" y="1885361"/>
            <a:ext cx="4846320" cy="4482654"/>
          </a:xfrm>
        </p:spPr>
        <p:txBody>
          <a:bodyPr>
            <a:normAutofit fontScale="92500" lnSpcReduction="20000"/>
          </a:bodyPr>
          <a:lstStyle/>
          <a:p>
            <a:pPr marL="0" indent="0">
              <a:spcBef>
                <a:spcPts val="2500"/>
              </a:spcBef>
              <a:buNone/>
            </a:pPr>
            <a:r>
              <a:rPr lang="nl-NL" sz="1400" b="1" dirty="0"/>
              <a:t>Impact van </a:t>
            </a:r>
            <a:r>
              <a:rPr lang="nl-NL" sz="1400" b="1" dirty="0" err="1"/>
              <a:t>Sensationalisme</a:t>
            </a:r>
            <a:endParaRPr lang="nl-NL" sz="1400" b="1" dirty="0"/>
          </a:p>
          <a:p>
            <a:pPr marL="0" lvl="1" indent="0">
              <a:buNone/>
            </a:pPr>
            <a:r>
              <a:rPr lang="nl-NL" sz="1400" dirty="0" err="1"/>
              <a:t>Sensationalisme</a:t>
            </a:r>
            <a:r>
              <a:rPr lang="nl-NL" sz="1400" dirty="0"/>
              <a:t>, ongeacht hoe die ontstaat, kan de publieke perceptie van gebeurtenissen aanzienlijk beïnvloeden en leidt vaak tot misinterpretatie van feiten.</a:t>
            </a:r>
          </a:p>
          <a:p>
            <a:pPr marL="0" indent="0">
              <a:spcBef>
                <a:spcPts val="2500"/>
              </a:spcBef>
              <a:buNone/>
            </a:pPr>
            <a:r>
              <a:rPr lang="nl-NL" sz="1400" b="1" dirty="0"/>
              <a:t>Ethische kwesties</a:t>
            </a:r>
          </a:p>
          <a:p>
            <a:pPr marL="0" lvl="1" indent="0">
              <a:buNone/>
            </a:pPr>
            <a:r>
              <a:rPr lang="nl-NL" sz="1400" dirty="0"/>
              <a:t>Ethische vraagstukken in de journalistiek omvatten het respect voor slachtoffers en hun families, hetgeen cruciaal is voor verantwoord rapporteren.</a:t>
            </a:r>
          </a:p>
          <a:p>
            <a:pPr marL="0" indent="0">
              <a:spcBef>
                <a:spcPts val="2500"/>
              </a:spcBef>
              <a:buNone/>
            </a:pPr>
            <a:r>
              <a:rPr lang="nl-NL" sz="1400" b="1" dirty="0"/>
              <a:t>Media verantwoording</a:t>
            </a:r>
          </a:p>
          <a:p>
            <a:pPr marL="0" lvl="1" indent="0">
              <a:buNone/>
            </a:pPr>
            <a:r>
              <a:rPr lang="nl-NL" sz="1400" dirty="0"/>
              <a:t>Media moeten, net zoals iedereen, ook verantwoordelijk worden gehouden voor hun verslaggeving, vooral met betrekking tot het rapporteren over gevoelige onderwerpen.</a:t>
            </a:r>
          </a:p>
          <a:p>
            <a:pPr marL="0" lvl="1" indent="0">
              <a:buNone/>
            </a:pPr>
            <a:r>
              <a:rPr lang="nl-NL" sz="1400" b="1" dirty="0"/>
              <a:t>Fouten maken</a:t>
            </a:r>
          </a:p>
          <a:p>
            <a:pPr marL="0" lvl="1" indent="0">
              <a:buNone/>
            </a:pPr>
            <a:r>
              <a:rPr lang="nl-NL" sz="1400" dirty="0"/>
              <a:t>Is menselijk en kan iedereen gebeuren: fouten herhalen of niet corrigeren is des duivels: ongecorrigeerd laten heeft effect op het welbevinden van de medemens. Een  zelfcorrigerend mechanisme is nodig.</a:t>
            </a:r>
          </a:p>
        </p:txBody>
      </p:sp>
    </p:spTree>
    <p:extLst>
      <p:ext uri="{BB962C8B-B14F-4D97-AF65-F5344CB8AC3E}">
        <p14:creationId xmlns:p14="http://schemas.microsoft.com/office/powerpoint/2010/main" val="1530327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B317B-1CDF-F8D8-3E36-8D287A72D3B6}"/>
              </a:ext>
            </a:extLst>
          </p:cNvPr>
          <p:cNvSpPr>
            <a:spLocks noGrp="1"/>
          </p:cNvSpPr>
          <p:nvPr>
            <p:ph type="title"/>
          </p:nvPr>
        </p:nvSpPr>
        <p:spPr>
          <a:xfrm>
            <a:off x="1280160" y="685800"/>
            <a:ext cx="9137012" cy="1280160"/>
          </a:xfrm>
        </p:spPr>
        <p:txBody>
          <a:bodyPr anchor="b">
            <a:normAutofit/>
          </a:bodyPr>
          <a:lstStyle/>
          <a:p>
            <a:r>
              <a:rPr lang="nl-NL" dirty="0"/>
              <a:t>De rol van de overheid en mediarelaties</a:t>
            </a:r>
          </a:p>
        </p:txBody>
      </p:sp>
      <p:pic>
        <p:nvPicPr>
          <p:cNvPr id="5" name="Tijdelijke aanduiding voor inhoud 4" descr="Een man, een mannelijke politicus die in de microfoons van verslaggevers buiten praat.">
            <a:extLst>
              <a:ext uri="{FF2B5EF4-FFF2-40B4-BE49-F238E27FC236}">
                <a16:creationId xmlns:a16="http://schemas.microsoft.com/office/drawing/2014/main" id="{0E73F647-11A6-44B7-9288-9CB00CBA9545}"/>
              </a:ext>
            </a:extLst>
          </p:cNvPr>
          <p:cNvPicPr>
            <a:picLocks noGrp="1" noChangeAspect="1"/>
          </p:cNvPicPr>
          <p:nvPr>
            <p:ph sz="half" idx="2"/>
          </p:nvPr>
        </p:nvPicPr>
        <p:blipFill>
          <a:blip r:embed="rId3"/>
          <a:srcRect l="16595" r="3343" b="-2"/>
          <a:stretch/>
        </p:blipFill>
        <p:spPr>
          <a:xfrm>
            <a:off x="1280160" y="2187018"/>
            <a:ext cx="4846320" cy="4180996"/>
          </a:xfrm>
          <a:noFill/>
        </p:spPr>
      </p:pic>
      <p:sp>
        <p:nvSpPr>
          <p:cNvPr id="4" name="Tijdelijke aanduiding voor inhoud 3">
            <a:extLst>
              <a:ext uri="{FF2B5EF4-FFF2-40B4-BE49-F238E27FC236}">
                <a16:creationId xmlns:a16="http://schemas.microsoft.com/office/drawing/2014/main" id="{B5BF847E-3DF9-0F94-0D9C-0440ECF29350}"/>
              </a:ext>
            </a:extLst>
          </p:cNvPr>
          <p:cNvSpPr>
            <a:spLocks noGrp="1"/>
          </p:cNvSpPr>
          <p:nvPr>
            <p:ph sz="quarter" idx="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23402" y="2187019"/>
            <a:ext cx="4846320" cy="4180996"/>
          </a:xfrm>
        </p:spPr>
        <p:txBody>
          <a:bodyPr>
            <a:normAutofit lnSpcReduction="10000"/>
          </a:bodyPr>
          <a:lstStyle/>
          <a:p>
            <a:pPr marL="0" indent="0">
              <a:spcBef>
                <a:spcPts val="2500"/>
              </a:spcBef>
              <a:buNone/>
            </a:pPr>
            <a:r>
              <a:rPr lang="nl-NL" sz="1400" b="1" dirty="0"/>
              <a:t>Samenwerking tijdens crises</a:t>
            </a:r>
          </a:p>
          <a:p>
            <a:pPr marL="0" lvl="1" indent="0">
              <a:buNone/>
            </a:pPr>
            <a:r>
              <a:rPr lang="nl-NL" sz="1400" dirty="0"/>
              <a:t>Effectieve samenwerking tussen de overheid en de media is essentieel voor het delen van belangrijke informatie tijdens crises. Kritiek mag natuurlijk: waakhondfunctie media ook!</a:t>
            </a:r>
          </a:p>
          <a:p>
            <a:pPr marL="0" indent="0">
              <a:spcBef>
                <a:spcPts val="2500"/>
              </a:spcBef>
              <a:buNone/>
            </a:pPr>
            <a:r>
              <a:rPr lang="nl-NL" sz="1400" b="1" dirty="0"/>
              <a:t>Officiële verklaringen</a:t>
            </a:r>
          </a:p>
          <a:p>
            <a:pPr marL="0" lvl="1" indent="0">
              <a:buNone/>
            </a:pPr>
            <a:r>
              <a:rPr lang="nl-NL" sz="1400" dirty="0"/>
              <a:t>Officiële verklaringen van de overheid dienen als betrouwbare bron van informatie voor het publiek en de media.</a:t>
            </a:r>
          </a:p>
          <a:p>
            <a:pPr marL="0" indent="0">
              <a:spcBef>
                <a:spcPts val="2500"/>
              </a:spcBef>
              <a:buNone/>
            </a:pPr>
            <a:r>
              <a:rPr lang="nl-NL" sz="1400" b="1" dirty="0"/>
              <a:t>Persconferenties</a:t>
            </a:r>
          </a:p>
          <a:p>
            <a:pPr marL="0" lvl="1" indent="0">
              <a:buNone/>
            </a:pPr>
            <a:r>
              <a:rPr lang="nl-NL" sz="1400" dirty="0"/>
              <a:t>Persconferenties bieden een platform voor overheidsfunctionarissen om updates te delen en vragen van de media te beantwoorden.</a:t>
            </a:r>
          </a:p>
          <a:p>
            <a:pPr marL="0" lvl="1" indent="0">
              <a:buNone/>
            </a:pPr>
            <a:r>
              <a:rPr lang="nl-NL" sz="1400" b="1" dirty="0"/>
              <a:t>Complottheorieën </a:t>
            </a:r>
          </a:p>
          <a:p>
            <a:pPr marL="0" lvl="1" indent="0">
              <a:buNone/>
            </a:pPr>
            <a:r>
              <a:rPr lang="nl-NL" sz="1400" dirty="0"/>
              <a:t>Zijn niet altijd te voorkomen: vereist speciale aandacht.</a:t>
            </a:r>
          </a:p>
        </p:txBody>
      </p:sp>
    </p:spTree>
    <p:extLst>
      <p:ext uri="{BB962C8B-B14F-4D97-AF65-F5344CB8AC3E}">
        <p14:creationId xmlns:p14="http://schemas.microsoft.com/office/powerpoint/2010/main" val="1740518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FB9FB-11FB-6A93-CB0A-FBA415543238}"/>
              </a:ext>
            </a:extLst>
          </p:cNvPr>
          <p:cNvSpPr>
            <a:spLocks noGrp="1"/>
          </p:cNvSpPr>
          <p:nvPr>
            <p:ph type="title"/>
          </p:nvPr>
        </p:nvSpPr>
        <p:spPr>
          <a:xfrm>
            <a:off x="1280160" y="685800"/>
            <a:ext cx="9137012" cy="1280160"/>
          </a:xfrm>
        </p:spPr>
        <p:txBody>
          <a:bodyPr anchor="b">
            <a:normAutofit/>
          </a:bodyPr>
          <a:lstStyle/>
          <a:p>
            <a:r>
              <a:rPr lang="nl-NL" dirty="0"/>
              <a:t>Officiële verklaringen en persconferenties</a:t>
            </a:r>
          </a:p>
        </p:txBody>
      </p:sp>
      <p:pic>
        <p:nvPicPr>
          <p:cNvPr id="5" name="Tijdelijke aanduiding voor inhoud 4" descr="Achteraanzicht van vrouwelijke journalisten met microfoon bij een media-evenement">
            <a:extLst>
              <a:ext uri="{FF2B5EF4-FFF2-40B4-BE49-F238E27FC236}">
                <a16:creationId xmlns:a16="http://schemas.microsoft.com/office/drawing/2014/main" id="{967D74BE-AB88-4E18-A0F0-FE10678F8F3C}"/>
              </a:ext>
            </a:extLst>
          </p:cNvPr>
          <p:cNvPicPr>
            <a:picLocks noGrp="1" noChangeAspect="1"/>
          </p:cNvPicPr>
          <p:nvPr>
            <p:ph sz="half" idx="2"/>
          </p:nvPr>
        </p:nvPicPr>
        <p:blipFill>
          <a:blip r:embed="rId3"/>
          <a:srcRect l="10008" r="9930" b="-2"/>
          <a:stretch/>
        </p:blipFill>
        <p:spPr>
          <a:xfrm>
            <a:off x="1280160" y="2327440"/>
            <a:ext cx="4846320" cy="4040574"/>
          </a:xfrm>
          <a:noFill/>
        </p:spPr>
      </p:pic>
      <p:sp>
        <p:nvSpPr>
          <p:cNvPr id="4" name="Tijdelijke aanduiding voor inhoud 3">
            <a:extLst>
              <a:ext uri="{FF2B5EF4-FFF2-40B4-BE49-F238E27FC236}">
                <a16:creationId xmlns:a16="http://schemas.microsoft.com/office/drawing/2014/main" id="{F1E52373-9BD7-24FB-A1EB-F4B4AF822F97}"/>
              </a:ext>
            </a:extLst>
          </p:cNvPr>
          <p:cNvSpPr>
            <a:spLocks noGrp="1"/>
          </p:cNvSpPr>
          <p:nvPr>
            <p:ph sz="quarter" idx="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23402" y="2187020"/>
            <a:ext cx="4846320" cy="4308048"/>
          </a:xfrm>
        </p:spPr>
        <p:txBody>
          <a:bodyPr>
            <a:normAutofit lnSpcReduction="10000"/>
          </a:bodyPr>
          <a:lstStyle/>
          <a:p>
            <a:pPr marL="0" indent="0">
              <a:spcBef>
                <a:spcPts val="2500"/>
              </a:spcBef>
              <a:buNone/>
            </a:pPr>
            <a:r>
              <a:rPr lang="nl-NL" sz="1400" b="1" dirty="0"/>
              <a:t>Officiële verklaringen:</a:t>
            </a:r>
          </a:p>
          <a:p>
            <a:pPr marL="0" lvl="1" indent="0">
              <a:buNone/>
            </a:pPr>
            <a:r>
              <a:rPr lang="nl-NL" sz="1400" dirty="0"/>
              <a:t>De overheid deed na de Bijlmerramp belangrijke officiële verklaringen, die cruciaal waren voor de communicatie met het publiek. Soms: de waarheid van het moment. Voortgangsrapporten naar parlement en Raad voor de Luchtvaart en publiek.</a:t>
            </a:r>
          </a:p>
          <a:p>
            <a:pPr marL="0" lvl="1" indent="0">
              <a:buNone/>
            </a:pPr>
            <a:r>
              <a:rPr lang="nl-NL" sz="1400" dirty="0"/>
              <a:t>Het ongeval met El Al 1862 is het best geïnformeerde ongeval in de geschiedenis van de Nederlandse luchtvaart: zie </a:t>
            </a:r>
            <a:r>
              <a:rPr lang="nl-NL" sz="1400" dirty="0">
                <a:hlinkClick r:id="rId4"/>
              </a:rPr>
              <a:t>www.elal1862accidentinvestigation.nl</a:t>
            </a:r>
            <a:r>
              <a:rPr lang="nl-NL" sz="1400" dirty="0"/>
              <a:t>. Toch ging het mis!</a:t>
            </a:r>
          </a:p>
          <a:p>
            <a:pPr marL="0" lvl="1" indent="0">
              <a:buNone/>
            </a:pPr>
            <a:r>
              <a:rPr lang="nl-NL" sz="1400" b="1" dirty="0"/>
              <a:t>Impact op de media:</a:t>
            </a:r>
          </a:p>
          <a:p>
            <a:pPr marL="0" lvl="1" indent="0">
              <a:buNone/>
            </a:pPr>
            <a:r>
              <a:rPr lang="nl-NL" sz="1400" dirty="0"/>
              <a:t>De inhoud van de officiële verklaringen had een significante impact op de berichtgeving door de media en vormde de publieke perceptie.</a:t>
            </a:r>
          </a:p>
          <a:p>
            <a:pPr marL="0" lvl="1" indent="0">
              <a:buNone/>
            </a:pPr>
            <a:r>
              <a:rPr lang="nl-NL" sz="1400" b="1" dirty="0"/>
              <a:t>Bijlmerbewoners: </a:t>
            </a:r>
          </a:p>
          <a:p>
            <a:pPr marL="0" lvl="1" indent="0">
              <a:buNone/>
            </a:pPr>
            <a:r>
              <a:rPr lang="nl-NL" sz="1400" dirty="0"/>
              <a:t>Namen de verklaringen van de Raad voor de Luchtvaart en de overheid niet aan en deden eigen onderzoek.</a:t>
            </a:r>
          </a:p>
          <a:p>
            <a:pPr marL="0" lvl="1" indent="0">
              <a:buNone/>
            </a:pPr>
            <a:endParaRPr lang="nl-NL" sz="1400" dirty="0"/>
          </a:p>
          <a:p>
            <a:pPr marL="0" lvl="1" indent="0">
              <a:buNone/>
            </a:pPr>
            <a:endParaRPr lang="nl-NL" sz="1400" dirty="0"/>
          </a:p>
        </p:txBody>
      </p:sp>
    </p:spTree>
    <p:extLst>
      <p:ext uri="{BB962C8B-B14F-4D97-AF65-F5344CB8AC3E}">
        <p14:creationId xmlns:p14="http://schemas.microsoft.com/office/powerpoint/2010/main" val="452270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2C3188-DF97-F403-D939-79458170DC86}"/>
              </a:ext>
            </a:extLst>
          </p:cNvPr>
          <p:cNvSpPr>
            <a:spLocks noGrp="1"/>
          </p:cNvSpPr>
          <p:nvPr>
            <p:ph type="title"/>
          </p:nvPr>
        </p:nvSpPr>
        <p:spPr>
          <a:xfrm>
            <a:off x="1280160" y="640080"/>
            <a:ext cx="10087699" cy="1280160"/>
          </a:xfrm>
        </p:spPr>
        <p:txBody>
          <a:bodyPr anchor="b">
            <a:normAutofit fontScale="90000"/>
          </a:bodyPr>
          <a:lstStyle/>
          <a:p>
            <a:r>
              <a:rPr lang="nl-NL"/>
              <a:t>Langetermijneffecten van de media berichtgeving</a:t>
            </a:r>
          </a:p>
        </p:txBody>
      </p:sp>
      <p:graphicFrame>
        <p:nvGraphicFramePr>
          <p:cNvPr id="5" name="Tijdelijke aanduiding voor inhoud 5">
            <a:extLst>
              <a:ext uri="{FF2B5EF4-FFF2-40B4-BE49-F238E27FC236}">
                <a16:creationId xmlns:a16="http://schemas.microsoft.com/office/drawing/2014/main" id="{518CDB46-9B39-4B1D-B837-6A9684E3E183}"/>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280160" y="2103119"/>
          <a:ext cx="10087699"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44986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788C2-BED8-E753-4ED0-68D39EA5D0E6}"/>
              </a:ext>
            </a:extLst>
          </p:cNvPr>
          <p:cNvSpPr>
            <a:spLocks noGrp="1"/>
          </p:cNvSpPr>
          <p:nvPr>
            <p:ph type="title"/>
          </p:nvPr>
        </p:nvSpPr>
        <p:spPr>
          <a:xfrm>
            <a:off x="5195727" y="382385"/>
            <a:ext cx="6335338" cy="1492132"/>
          </a:xfrm>
        </p:spPr>
        <p:txBody>
          <a:bodyPr>
            <a:normAutofit/>
          </a:bodyPr>
          <a:lstStyle/>
          <a:p>
            <a:r>
              <a:rPr lang="nl-NL" dirty="0"/>
              <a:t>‘invliegen’ </a:t>
            </a:r>
            <a:br>
              <a:rPr lang="nl-NL" dirty="0"/>
            </a:br>
            <a:endParaRPr lang="nl-NL"/>
          </a:p>
        </p:txBody>
      </p:sp>
      <p:pic>
        <p:nvPicPr>
          <p:cNvPr id="5" name="Picture 4" descr="Vliegtuig op een teermacadambaan">
            <a:extLst>
              <a:ext uri="{FF2B5EF4-FFF2-40B4-BE49-F238E27FC236}">
                <a16:creationId xmlns:a16="http://schemas.microsoft.com/office/drawing/2014/main" id="{DF0E9A18-CD59-4A26-089F-313CEFA7B6D3}"/>
              </a:ext>
            </a:extLst>
          </p:cNvPr>
          <p:cNvPicPr>
            <a:picLocks noChangeAspect="1"/>
          </p:cNvPicPr>
          <p:nvPr/>
        </p:nvPicPr>
        <p:blipFill rotWithShape="1">
          <a:blip r:embed="rId2"/>
          <a:srcRect l="36776" r="33457" b="-1"/>
          <a:stretch/>
        </p:blipFill>
        <p:spPr>
          <a:xfrm>
            <a:off x="688434" y="-9525"/>
            <a:ext cx="4129822" cy="6867525"/>
          </a:xfrm>
          <a:prstGeom prst="rect">
            <a:avLst/>
          </a:prstGeom>
        </p:spPr>
      </p:pic>
      <p:sp>
        <p:nvSpPr>
          <p:cNvPr id="3" name="Tijdelijke aanduiding voor inhoud 2">
            <a:extLst>
              <a:ext uri="{FF2B5EF4-FFF2-40B4-BE49-F238E27FC236}">
                <a16:creationId xmlns:a16="http://schemas.microsoft.com/office/drawing/2014/main" id="{4CF0711D-81A7-E2C0-02CA-041C669ED1CD}"/>
              </a:ext>
            </a:extLst>
          </p:cNvPr>
          <p:cNvSpPr>
            <a:spLocks noGrp="1"/>
          </p:cNvSpPr>
          <p:nvPr>
            <p:ph idx="1"/>
          </p:nvPr>
        </p:nvSpPr>
        <p:spPr>
          <a:xfrm>
            <a:off x="5195727" y="2286001"/>
            <a:ext cx="6335338" cy="3593591"/>
          </a:xfrm>
        </p:spPr>
        <p:txBody>
          <a:bodyPr>
            <a:normAutofit/>
          </a:bodyPr>
          <a:lstStyle/>
          <a:p>
            <a:pPr>
              <a:lnSpc>
                <a:spcPct val="100000"/>
              </a:lnSpc>
            </a:pPr>
            <a:r>
              <a:rPr lang="nl-NL" sz="1600"/>
              <a:t>Luchtvaartmaatschappij ELAL</a:t>
            </a:r>
          </a:p>
          <a:p>
            <a:pPr>
              <a:lnSpc>
                <a:spcPct val="100000"/>
              </a:lnSpc>
            </a:pPr>
            <a:r>
              <a:rPr lang="nl-NL" sz="1600"/>
              <a:t>Israelische Rijksluchtvaartdienst</a:t>
            </a:r>
          </a:p>
          <a:p>
            <a:pPr>
              <a:lnSpc>
                <a:spcPct val="100000"/>
              </a:lnSpc>
            </a:pPr>
            <a:r>
              <a:rPr lang="nl-NL" sz="1600"/>
              <a:t>Vertegenwoordiging van de Israelische regering (commissie Lapidot)</a:t>
            </a:r>
          </a:p>
          <a:p>
            <a:pPr>
              <a:lnSpc>
                <a:spcPct val="100000"/>
              </a:lnSpc>
            </a:pPr>
            <a:r>
              <a:rPr lang="nl-NL" sz="1600"/>
              <a:t>Vliegtuigfabrikant Boeing, motorfabrikant Pratt &amp; Whitney</a:t>
            </a:r>
          </a:p>
          <a:p>
            <a:pPr>
              <a:lnSpc>
                <a:spcPct val="100000"/>
              </a:lnSpc>
            </a:pPr>
            <a:r>
              <a:rPr lang="nl-NL" sz="1600"/>
              <a:t>Amerikaanse Luchtvaartdienst FAA, National Transport Safety Board</a:t>
            </a:r>
          </a:p>
          <a:p>
            <a:pPr>
              <a:lnSpc>
                <a:spcPct val="100000"/>
              </a:lnSpc>
            </a:pPr>
            <a:r>
              <a:rPr lang="nl-NL" sz="1600"/>
              <a:t>Anderen die op een of andere manier betrokken waren:</a:t>
            </a:r>
          </a:p>
          <a:p>
            <a:pPr>
              <a:lnSpc>
                <a:spcPct val="100000"/>
              </a:lnSpc>
            </a:pPr>
            <a:r>
              <a:rPr lang="nl-NL" sz="1600"/>
              <a:t>Koninklijke Luchtmacht, Rijkspolitie, Marechaussee, Brandweer Schiphol, KLM GWK´s en laboratoria, gerechtelijk laboratorium, RIT, RLD/medewerkers, transportbedrijven, Nederlands Luchtvaart Laboratorium, KLM Vliegdienst en flight </a:t>
            </a:r>
            <a:r>
              <a:rPr lang="nl-NL" sz="1600" err="1"/>
              <a:t>safety</a:t>
            </a:r>
            <a:r>
              <a:rPr lang="nl-NL" sz="1600"/>
              <a:t>, KLM flight simulator afdeling</a:t>
            </a:r>
          </a:p>
          <a:p>
            <a:pPr>
              <a:lnSpc>
                <a:spcPct val="100000"/>
              </a:lnSpc>
            </a:pPr>
            <a:endParaRPr lang="nl-NL" sz="1600"/>
          </a:p>
        </p:txBody>
      </p:sp>
    </p:spTree>
    <p:extLst>
      <p:ext uri="{BB962C8B-B14F-4D97-AF65-F5344CB8AC3E}">
        <p14:creationId xmlns:p14="http://schemas.microsoft.com/office/powerpoint/2010/main" val="19440143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A8FB0F-AF6A-E892-4C9F-C46DED1E9C78}"/>
              </a:ext>
            </a:extLst>
          </p:cNvPr>
          <p:cNvSpPr>
            <a:spLocks noGrp="1"/>
          </p:cNvSpPr>
          <p:nvPr>
            <p:ph type="title"/>
          </p:nvPr>
        </p:nvSpPr>
        <p:spPr>
          <a:xfrm>
            <a:off x="1280160" y="640080"/>
            <a:ext cx="10087699" cy="679673"/>
          </a:xfrm>
        </p:spPr>
        <p:txBody>
          <a:bodyPr/>
          <a:lstStyle/>
          <a:p>
            <a:r>
              <a:rPr lang="nl-NL" sz="3200" dirty="0"/>
              <a:t>Hoe kon er opnieuw onrust ontstaan?</a:t>
            </a:r>
          </a:p>
        </p:txBody>
      </p:sp>
      <p:sp>
        <p:nvSpPr>
          <p:cNvPr id="3" name="Tijdelijke aanduiding voor inhoud 2">
            <a:extLst>
              <a:ext uri="{FF2B5EF4-FFF2-40B4-BE49-F238E27FC236}">
                <a16:creationId xmlns:a16="http://schemas.microsoft.com/office/drawing/2014/main" id="{D6BDDC94-8246-34C4-0715-4250D6DDFA51}"/>
              </a:ext>
            </a:extLst>
          </p:cNvPr>
          <p:cNvSpPr>
            <a:spLocks noGrp="1"/>
          </p:cNvSpPr>
          <p:nvPr>
            <p:ph idx="1"/>
          </p:nvPr>
        </p:nvSpPr>
        <p:spPr/>
        <p:txBody>
          <a:bodyPr>
            <a:normAutofit fontScale="92500" lnSpcReduction="10000"/>
          </a:bodyPr>
          <a:lstStyle/>
          <a:p>
            <a:r>
              <a:rPr lang="nl-NL" dirty="0"/>
              <a:t>Opnieuw een podium voor complot- en doofpotdenkers</a:t>
            </a:r>
          </a:p>
          <a:p>
            <a:r>
              <a:rPr lang="nl-NL" dirty="0"/>
              <a:t>Drama Rampvlucht gebaseerd op complottheorieën </a:t>
            </a:r>
          </a:p>
          <a:p>
            <a:r>
              <a:rPr lang="nl-NL" dirty="0"/>
              <a:t>Heruitgave boek Going Down Going Down 2022</a:t>
            </a:r>
          </a:p>
          <a:p>
            <a:r>
              <a:rPr lang="nl-NL" dirty="0"/>
              <a:t>Krantenartikelen met beschuldigingen</a:t>
            </a:r>
          </a:p>
          <a:p>
            <a:r>
              <a:rPr lang="nl-NL" dirty="0"/>
              <a:t>Waarheidsverwaarlozing parlementaire enquête</a:t>
            </a:r>
          </a:p>
          <a:p>
            <a:r>
              <a:rPr lang="nl-NL" dirty="0"/>
              <a:t>Geen goed beeld van de feiten en het ongevallenonderzoek</a:t>
            </a:r>
          </a:p>
          <a:p>
            <a:r>
              <a:rPr lang="nl-NL" dirty="0"/>
              <a:t>Voedingsbodem voor complotten en theorieën blijft</a:t>
            </a:r>
          </a:p>
          <a:p>
            <a:r>
              <a:rPr lang="nl-NL" dirty="0"/>
              <a:t>Geen duidelijkheid gegeven: gif-doofpot media frame</a:t>
            </a:r>
          </a:p>
          <a:p>
            <a:r>
              <a:rPr lang="nl-NL" dirty="0"/>
              <a:t>Interessant sociologisch experiment: dit keer is ‘de overheid’ </a:t>
            </a:r>
            <a:r>
              <a:rPr lang="nl-NL" b="1" i="1" u="sng" dirty="0"/>
              <a:t>niet</a:t>
            </a:r>
            <a:r>
              <a:rPr lang="nl-NL" dirty="0"/>
              <a:t> schuldig aan de ophef</a:t>
            </a:r>
          </a:p>
          <a:p>
            <a:endParaRPr lang="nl-NL" dirty="0"/>
          </a:p>
        </p:txBody>
      </p:sp>
    </p:spTree>
    <p:extLst>
      <p:ext uri="{BB962C8B-B14F-4D97-AF65-F5344CB8AC3E}">
        <p14:creationId xmlns:p14="http://schemas.microsoft.com/office/powerpoint/2010/main" val="27710936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7D8D79-806C-126A-4845-9B5839C7B4D2}"/>
              </a:ext>
            </a:extLst>
          </p:cNvPr>
          <p:cNvSpPr>
            <a:spLocks noGrp="1"/>
          </p:cNvSpPr>
          <p:nvPr>
            <p:ph type="ctrTitle"/>
          </p:nvPr>
        </p:nvSpPr>
        <p:spPr>
          <a:xfrm>
            <a:off x="1280159" y="640080"/>
            <a:ext cx="10302240" cy="1009611"/>
          </a:xfrm>
        </p:spPr>
        <p:txBody>
          <a:bodyPr/>
          <a:lstStyle/>
          <a:p>
            <a:r>
              <a:rPr lang="nl-NL" dirty="0"/>
              <a:t>Wat Te doen?</a:t>
            </a:r>
          </a:p>
        </p:txBody>
      </p:sp>
      <p:sp>
        <p:nvSpPr>
          <p:cNvPr id="3" name="Ondertitel 2">
            <a:extLst>
              <a:ext uri="{FF2B5EF4-FFF2-40B4-BE49-F238E27FC236}">
                <a16:creationId xmlns:a16="http://schemas.microsoft.com/office/drawing/2014/main" id="{1F0FB3B7-4A98-BA10-0544-D62E94A5A424}"/>
              </a:ext>
            </a:extLst>
          </p:cNvPr>
          <p:cNvSpPr>
            <a:spLocks noGrp="1"/>
          </p:cNvSpPr>
          <p:nvPr>
            <p:ph type="subTitle" idx="1"/>
          </p:nvPr>
        </p:nvSpPr>
        <p:spPr>
          <a:xfrm>
            <a:off x="1593130" y="2384982"/>
            <a:ext cx="7540706" cy="3176832"/>
          </a:xfrm>
        </p:spPr>
        <p:txBody>
          <a:bodyPr>
            <a:normAutofit lnSpcReduction="10000"/>
          </a:bodyPr>
          <a:lstStyle/>
          <a:p>
            <a:pPr marL="342900" indent="-342900">
              <a:buFontTx/>
              <a:buChar char="-"/>
            </a:pPr>
            <a:r>
              <a:rPr lang="nl-NL" dirty="0"/>
              <a:t>Mond houden en wachten tot een en ander overwaait?</a:t>
            </a:r>
          </a:p>
          <a:p>
            <a:pPr marL="342900" indent="-342900">
              <a:buFontTx/>
              <a:buChar char="-"/>
            </a:pPr>
            <a:endParaRPr lang="nl-NL" dirty="0"/>
          </a:p>
          <a:p>
            <a:pPr marL="342900" indent="-342900">
              <a:buFontTx/>
              <a:buChar char="-"/>
            </a:pPr>
            <a:r>
              <a:rPr lang="nl-NL" dirty="0"/>
              <a:t>Toch proberen de feiten nog eens op een rijtje te zetten?</a:t>
            </a:r>
          </a:p>
          <a:p>
            <a:pPr marL="342900" indent="-342900">
              <a:buFontTx/>
              <a:buChar char="-"/>
            </a:pPr>
            <a:endParaRPr lang="nl-NL" dirty="0"/>
          </a:p>
          <a:p>
            <a:pPr marL="342900" indent="-342900">
              <a:buFontTx/>
              <a:buChar char="-"/>
            </a:pPr>
            <a:r>
              <a:rPr lang="nl-NL" dirty="0"/>
              <a:t>Stille diplomatie proberen?</a:t>
            </a:r>
          </a:p>
          <a:p>
            <a:pPr marL="342900" indent="-342900">
              <a:buFontTx/>
              <a:buChar char="-"/>
            </a:pPr>
            <a:endParaRPr lang="nl-NL" dirty="0"/>
          </a:p>
          <a:p>
            <a:pPr marL="342900" indent="-342900">
              <a:buFontTx/>
              <a:buChar char="-"/>
            </a:pPr>
            <a:r>
              <a:rPr lang="nl-NL" dirty="0"/>
              <a:t>Maar ‘ergens beginnen’?</a:t>
            </a:r>
          </a:p>
          <a:p>
            <a:pPr marL="342900" indent="-342900">
              <a:buFontTx/>
              <a:buChar char="-"/>
            </a:pPr>
            <a:endParaRPr lang="nl-NL" dirty="0"/>
          </a:p>
        </p:txBody>
      </p:sp>
      <p:sp>
        <p:nvSpPr>
          <p:cNvPr id="4" name="Tijdelijke aanduiding voor afbeelding 3">
            <a:extLst>
              <a:ext uri="{FF2B5EF4-FFF2-40B4-BE49-F238E27FC236}">
                <a16:creationId xmlns:a16="http://schemas.microsoft.com/office/drawing/2014/main" id="{16F744BC-8B98-705F-16B5-584668B5EFA7}"/>
              </a:ext>
            </a:extLst>
          </p:cNvPr>
          <p:cNvSpPr>
            <a:spLocks noGrp="1"/>
          </p:cNvSpPr>
          <p:nvPr>
            <p:ph type="pic" sz="quarter" idx="13"/>
          </p:nvPr>
        </p:nvSpPr>
        <p:spPr/>
        <p:txBody>
          <a:bodyPr/>
          <a:lstStyle/>
          <a:p>
            <a:endParaRPr lang="nl-NL" dirty="0"/>
          </a:p>
          <a:p>
            <a:endParaRPr lang="nl-NL" dirty="0"/>
          </a:p>
        </p:txBody>
      </p:sp>
    </p:spTree>
    <p:extLst>
      <p:ext uri="{BB962C8B-B14F-4D97-AF65-F5344CB8AC3E}">
        <p14:creationId xmlns:p14="http://schemas.microsoft.com/office/powerpoint/2010/main" val="7841021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A6C87-C03E-30B4-E8A8-AC7D982FFA1C}"/>
              </a:ext>
            </a:extLst>
          </p:cNvPr>
          <p:cNvSpPr>
            <a:spLocks noGrp="1"/>
          </p:cNvSpPr>
          <p:nvPr>
            <p:ph type="ctrTitle"/>
          </p:nvPr>
        </p:nvSpPr>
        <p:spPr>
          <a:xfrm>
            <a:off x="1280160" y="301753"/>
            <a:ext cx="4663438" cy="1250822"/>
          </a:xfrm>
        </p:spPr>
        <p:txBody>
          <a:bodyPr/>
          <a:lstStyle/>
          <a:p>
            <a:pPr algn="ctr"/>
            <a:r>
              <a:rPr lang="nl-NL" dirty="0"/>
              <a:t>Bijdragen</a:t>
            </a:r>
            <a:br>
              <a:rPr lang="nl-NL" dirty="0"/>
            </a:br>
            <a:r>
              <a:rPr lang="nl-NL" dirty="0"/>
              <a:t> 2020-2025</a:t>
            </a:r>
          </a:p>
        </p:txBody>
      </p:sp>
      <p:sp>
        <p:nvSpPr>
          <p:cNvPr id="3" name="Tijdelijke aanduiding voor tekst 2">
            <a:extLst>
              <a:ext uri="{FF2B5EF4-FFF2-40B4-BE49-F238E27FC236}">
                <a16:creationId xmlns:a16="http://schemas.microsoft.com/office/drawing/2014/main" id="{5413AD26-3BFF-FAD8-00B2-543D3F8839C9}"/>
              </a:ext>
            </a:extLst>
          </p:cNvPr>
          <p:cNvSpPr>
            <a:spLocks noGrp="1"/>
          </p:cNvSpPr>
          <p:nvPr>
            <p:ph type="body" sz="quarter" idx="14"/>
          </p:nvPr>
        </p:nvSpPr>
        <p:spPr>
          <a:xfrm>
            <a:off x="1280161" y="1962150"/>
            <a:ext cx="4663440" cy="4365498"/>
          </a:xfrm>
        </p:spPr>
        <p:txBody>
          <a:bodyPr/>
          <a:lstStyle/>
          <a:p>
            <a:pPr marL="285750" indent="-285750">
              <a:buFontTx/>
              <a:buChar char="-"/>
            </a:pPr>
            <a:r>
              <a:rPr lang="nl-NL" dirty="0"/>
              <a:t>Parlementaire enquête (1999)</a:t>
            </a:r>
          </a:p>
          <a:p>
            <a:pPr marL="285750" indent="-285750">
              <a:buFontTx/>
              <a:buChar char="-"/>
            </a:pPr>
            <a:r>
              <a:rPr lang="nl-NL" dirty="0"/>
              <a:t>KRO-NCRV docu Rampvlucht (2022)</a:t>
            </a:r>
          </a:p>
          <a:p>
            <a:pPr marL="285750" indent="-285750">
              <a:buFontTx/>
              <a:buChar char="-"/>
            </a:pPr>
            <a:r>
              <a:rPr lang="nl-NL" dirty="0"/>
              <a:t>Documentaire Murky Skies (2023)</a:t>
            </a:r>
          </a:p>
          <a:p>
            <a:pPr marL="285750" indent="-285750">
              <a:buFontTx/>
              <a:buChar char="-"/>
            </a:pPr>
            <a:r>
              <a:rPr lang="nl-NL" dirty="0"/>
              <a:t>Podcast </a:t>
            </a:r>
            <a:r>
              <a:rPr lang="nl-NL" dirty="0" err="1"/>
              <a:t>Flugforensik</a:t>
            </a:r>
            <a:r>
              <a:rPr lang="nl-NL" dirty="0"/>
              <a:t> (2024)</a:t>
            </a:r>
          </a:p>
          <a:p>
            <a:pPr marL="285750" indent="-285750">
              <a:buFontTx/>
              <a:buChar char="-"/>
            </a:pPr>
            <a:r>
              <a:rPr lang="nl-NL" dirty="0"/>
              <a:t>Editie Historisch Nieuwsblad (2024)</a:t>
            </a:r>
          </a:p>
          <a:p>
            <a:pPr marL="285750" indent="-285750">
              <a:buFontTx/>
              <a:buChar char="-"/>
            </a:pPr>
            <a:r>
              <a:rPr lang="nl-NL" dirty="0">
                <a:hlinkClick r:id="rId2"/>
              </a:rPr>
              <a:t>www.elal18962accidentinvestigation.nl</a:t>
            </a:r>
            <a:endParaRPr lang="nl-NL" dirty="0"/>
          </a:p>
          <a:p>
            <a:pPr marL="285750" indent="-285750">
              <a:buFontTx/>
              <a:buChar char="-"/>
            </a:pPr>
            <a:r>
              <a:rPr lang="nl-NL" dirty="0"/>
              <a:t>Hergroepering oorspronkelijk bronnen</a:t>
            </a:r>
          </a:p>
          <a:p>
            <a:pPr marL="285750" indent="-285750">
              <a:buFontTx/>
              <a:buChar char="-"/>
            </a:pPr>
            <a:endParaRPr lang="nl-NL" dirty="0"/>
          </a:p>
          <a:p>
            <a:pPr marL="285750" indent="-285750" algn="ctr">
              <a:buFontTx/>
              <a:buChar char="-"/>
            </a:pPr>
            <a:r>
              <a:rPr lang="nl-NL" i="1" dirty="0"/>
              <a:t>Zijn goede berichten die mensen zich beter kunnen laten voelen niet nieuwswaardig?</a:t>
            </a:r>
          </a:p>
          <a:p>
            <a:pPr marL="285750" indent="-285750">
              <a:buFontTx/>
              <a:buChar char="-"/>
            </a:pPr>
            <a:endParaRPr lang="nl-NL" dirty="0"/>
          </a:p>
        </p:txBody>
      </p:sp>
      <p:pic>
        <p:nvPicPr>
          <p:cNvPr id="8" name="Tijdelijke aanduiding voor afbeelding 7">
            <a:extLst>
              <a:ext uri="{FF2B5EF4-FFF2-40B4-BE49-F238E27FC236}">
                <a16:creationId xmlns:a16="http://schemas.microsoft.com/office/drawing/2014/main" id="{C643D1A1-8B74-48C7-1896-D5A25CAA81C3}"/>
              </a:ext>
            </a:extLst>
          </p:cNvPr>
          <p:cNvPicPr>
            <a:picLocks noGrp="1" noChangeAspect="1"/>
          </p:cNvPicPr>
          <p:nvPr>
            <p:ph type="pic" sz="quarter" idx="13"/>
          </p:nvPr>
        </p:nvPicPr>
        <p:blipFill>
          <a:blip r:embed="rId3"/>
          <a:srcRect t="5009" b="5009"/>
          <a:stretch>
            <a:fillRect/>
          </a:stretch>
        </p:blipFill>
        <p:spPr>
          <a:xfrm>
            <a:off x="6429375" y="0"/>
            <a:ext cx="5762625" cy="6858000"/>
          </a:xfrm>
          <a:prstGeom prst="rect">
            <a:avLst/>
          </a:prstGeom>
        </p:spPr>
      </p:pic>
    </p:spTree>
    <p:extLst>
      <p:ext uri="{BB962C8B-B14F-4D97-AF65-F5344CB8AC3E}">
        <p14:creationId xmlns:p14="http://schemas.microsoft.com/office/powerpoint/2010/main" val="23405646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051C2CA3-E7E0-8FD7-F738-A42450EAE407}"/>
              </a:ext>
            </a:extLst>
          </p:cNvPr>
          <p:cNvSpPr>
            <a:spLocks noChangeAspect="1" noChangeArrowheads="1"/>
          </p:cNvSpPr>
          <p:nvPr/>
        </p:nvSpPr>
        <p:spPr bwMode="auto">
          <a:xfrm>
            <a:off x="2390775" y="3276600"/>
            <a:ext cx="3857625" cy="2876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 name="Afbeelding 7">
            <a:extLst>
              <a:ext uri="{FF2B5EF4-FFF2-40B4-BE49-F238E27FC236}">
                <a16:creationId xmlns:a16="http://schemas.microsoft.com/office/drawing/2014/main" id="{64A99B80-D5A4-44CC-5A90-E94C300AECBB}"/>
              </a:ext>
            </a:extLst>
          </p:cNvPr>
          <p:cNvPicPr>
            <a:picLocks noChangeAspect="1"/>
          </p:cNvPicPr>
          <p:nvPr/>
        </p:nvPicPr>
        <p:blipFill>
          <a:blip r:embed="rId2"/>
          <a:stretch>
            <a:fillRect/>
          </a:stretch>
        </p:blipFill>
        <p:spPr>
          <a:xfrm>
            <a:off x="1470580" y="292230"/>
            <a:ext cx="9813305" cy="6565769"/>
          </a:xfrm>
          <a:prstGeom prst="rect">
            <a:avLst/>
          </a:prstGeom>
        </p:spPr>
      </p:pic>
    </p:spTree>
    <p:extLst>
      <p:ext uri="{BB962C8B-B14F-4D97-AF65-F5344CB8AC3E}">
        <p14:creationId xmlns:p14="http://schemas.microsoft.com/office/powerpoint/2010/main" val="4345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2D12F1-B29D-B8EB-D185-DCEA9359DECF}"/>
              </a:ext>
            </a:extLst>
          </p:cNvPr>
          <p:cNvSpPr>
            <a:spLocks noGrp="1"/>
          </p:cNvSpPr>
          <p:nvPr>
            <p:ph type="ctrTitle"/>
          </p:nvPr>
        </p:nvSpPr>
        <p:spPr>
          <a:xfrm>
            <a:off x="1280160" y="301752"/>
            <a:ext cx="5111116" cy="980293"/>
          </a:xfrm>
        </p:spPr>
        <p:txBody>
          <a:bodyPr>
            <a:normAutofit/>
          </a:bodyPr>
          <a:lstStyle/>
          <a:p>
            <a:pPr algn="ctr"/>
            <a:r>
              <a:rPr lang="nl-NL" sz="3600" dirty="0"/>
              <a:t>Resultaten oktober 25</a:t>
            </a:r>
          </a:p>
        </p:txBody>
      </p:sp>
      <p:sp>
        <p:nvSpPr>
          <p:cNvPr id="3" name="Tijdelijke aanduiding voor tekst 2">
            <a:extLst>
              <a:ext uri="{FF2B5EF4-FFF2-40B4-BE49-F238E27FC236}">
                <a16:creationId xmlns:a16="http://schemas.microsoft.com/office/drawing/2014/main" id="{1742B790-40E9-0587-C9DF-AEAEEEE993DE}"/>
              </a:ext>
            </a:extLst>
          </p:cNvPr>
          <p:cNvSpPr>
            <a:spLocks noGrp="1"/>
          </p:cNvSpPr>
          <p:nvPr>
            <p:ph type="body" sz="quarter" idx="14"/>
          </p:nvPr>
        </p:nvSpPr>
        <p:spPr>
          <a:xfrm>
            <a:off x="1280161" y="1668543"/>
            <a:ext cx="4663440" cy="4659105"/>
          </a:xfrm>
        </p:spPr>
        <p:txBody>
          <a:bodyPr/>
          <a:lstStyle/>
          <a:p>
            <a:r>
              <a:rPr lang="nl-NL" b="1" u="sng" dirty="0"/>
              <a:t>Podcast </a:t>
            </a:r>
            <a:r>
              <a:rPr lang="nl-NL" b="1" u="sng" dirty="0" err="1"/>
              <a:t>Flugforensik</a:t>
            </a:r>
            <a:r>
              <a:rPr lang="nl-NL" b="1" u="sng" dirty="0"/>
              <a:t> (04-2024): </a:t>
            </a:r>
          </a:p>
          <a:p>
            <a:r>
              <a:rPr lang="nl-NL" dirty="0"/>
              <a:t>&gt; 100.000 x beluisterd</a:t>
            </a:r>
          </a:p>
          <a:p>
            <a:r>
              <a:rPr lang="nl-NL" b="1" u="sng" dirty="0"/>
              <a:t>Website ongevallenonderzoek (09-2024): </a:t>
            </a:r>
          </a:p>
          <a:p>
            <a:r>
              <a:rPr lang="nl-NL" dirty="0"/>
              <a:t>&gt; 8600 bezoekers</a:t>
            </a:r>
          </a:p>
          <a:p>
            <a:r>
              <a:rPr lang="nl-NL" dirty="0"/>
              <a:t>&gt;= 149 landen</a:t>
            </a:r>
          </a:p>
          <a:p>
            <a:r>
              <a:rPr lang="nl-NL" dirty="0"/>
              <a:t>&gt; 34.876 documenten gedownload</a:t>
            </a:r>
          </a:p>
          <a:p>
            <a:r>
              <a:rPr lang="nl-NL" dirty="0"/>
              <a:t>&gt; 35.000 zoekopdrachten</a:t>
            </a:r>
          </a:p>
          <a:p>
            <a:r>
              <a:rPr lang="nl-NL" dirty="0"/>
              <a:t>&gt; 45.619 page views</a:t>
            </a:r>
          </a:p>
          <a:p>
            <a:r>
              <a:rPr lang="nl-NL" b="1" u="sng" dirty="0"/>
              <a:t>Historisch Nieuwsblad (09-2024): </a:t>
            </a:r>
          </a:p>
          <a:p>
            <a:pPr marL="285750" indent="-285750">
              <a:buFont typeface="Wingdings" panose="05000000000000000000" pitchFamily="2" charset="2"/>
              <a:buChar char="Ø"/>
            </a:pPr>
            <a:r>
              <a:rPr lang="nl-NL" dirty="0"/>
              <a:t>7500 views</a:t>
            </a:r>
          </a:p>
          <a:p>
            <a:pPr marL="285750" indent="-285750">
              <a:buFont typeface="Wingdings" panose="05000000000000000000" pitchFamily="2" charset="2"/>
              <a:buChar char="Ø"/>
            </a:pPr>
            <a:r>
              <a:rPr lang="nl-NL" dirty="0"/>
              <a:t>Vanaf 13-09-2024: oorverdovend stil</a:t>
            </a:r>
          </a:p>
        </p:txBody>
      </p:sp>
      <p:pic>
        <p:nvPicPr>
          <p:cNvPr id="5" name="Tijdelijke aanduiding voor afbeelding 4">
            <a:extLst>
              <a:ext uri="{FF2B5EF4-FFF2-40B4-BE49-F238E27FC236}">
                <a16:creationId xmlns:a16="http://schemas.microsoft.com/office/drawing/2014/main" id="{9EACC50A-89E5-C4EA-C06F-944421BD80EE}"/>
              </a:ext>
            </a:extLst>
          </p:cNvPr>
          <p:cNvPicPr>
            <a:picLocks noGrp="1" noChangeAspect="1"/>
          </p:cNvPicPr>
          <p:nvPr>
            <p:ph type="pic" sz="quarter" idx="13"/>
          </p:nvPr>
        </p:nvPicPr>
        <p:blipFill>
          <a:blip r:embed="rId2"/>
          <a:srcRect t="2390" b="2390"/>
          <a:stretch>
            <a:fillRect/>
          </a:stretch>
        </p:blipFill>
        <p:spPr>
          <a:xfrm>
            <a:off x="6391276" y="0"/>
            <a:ext cx="5800724" cy="6857999"/>
          </a:xfrm>
          <a:prstGeom prst="rect">
            <a:avLst/>
          </a:prstGeom>
        </p:spPr>
      </p:pic>
    </p:spTree>
    <p:extLst>
      <p:ext uri="{BB962C8B-B14F-4D97-AF65-F5344CB8AC3E}">
        <p14:creationId xmlns:p14="http://schemas.microsoft.com/office/powerpoint/2010/main" val="12185015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C017D9-38CA-83DB-1CF5-B3935FB593ED}"/>
              </a:ext>
            </a:extLst>
          </p:cNvPr>
          <p:cNvSpPr>
            <a:spLocks noGrp="1"/>
          </p:cNvSpPr>
          <p:nvPr>
            <p:ph type="ctrTitle"/>
          </p:nvPr>
        </p:nvSpPr>
        <p:spPr>
          <a:xfrm>
            <a:off x="1280159" y="296946"/>
            <a:ext cx="10302240" cy="805990"/>
          </a:xfrm>
        </p:spPr>
        <p:txBody>
          <a:bodyPr/>
          <a:lstStyle/>
          <a:p>
            <a:pPr algn="ctr"/>
            <a:r>
              <a:rPr lang="nl-NL" dirty="0"/>
              <a:t>gewenst</a:t>
            </a:r>
          </a:p>
        </p:txBody>
      </p:sp>
      <p:sp>
        <p:nvSpPr>
          <p:cNvPr id="3" name="Ondertitel 2">
            <a:extLst>
              <a:ext uri="{FF2B5EF4-FFF2-40B4-BE49-F238E27FC236}">
                <a16:creationId xmlns:a16="http://schemas.microsoft.com/office/drawing/2014/main" id="{27BA9E10-CDCC-ED24-B68C-65237FA8BEAD}"/>
              </a:ext>
            </a:extLst>
          </p:cNvPr>
          <p:cNvSpPr>
            <a:spLocks noGrp="1"/>
          </p:cNvSpPr>
          <p:nvPr>
            <p:ph type="subTitle" idx="1"/>
          </p:nvPr>
        </p:nvSpPr>
        <p:spPr>
          <a:xfrm>
            <a:off x="1280158" y="1338606"/>
            <a:ext cx="7853678" cy="5222449"/>
          </a:xfrm>
        </p:spPr>
        <p:txBody>
          <a:bodyPr>
            <a:normAutofit/>
          </a:bodyPr>
          <a:lstStyle/>
          <a:p>
            <a:pPr marL="342900" indent="-342900">
              <a:buFontTx/>
              <a:buChar char="-"/>
            </a:pPr>
            <a:r>
              <a:rPr lang="nl-NL" sz="3100" b="1" dirty="0"/>
              <a:t>Opening van de archieven</a:t>
            </a:r>
            <a:r>
              <a:rPr lang="nl-NL" dirty="0"/>
              <a:t>: </a:t>
            </a:r>
          </a:p>
          <a:p>
            <a:pPr marL="342900" indent="-342900">
              <a:buFontTx/>
              <a:buChar char="-"/>
            </a:pPr>
            <a:r>
              <a:rPr lang="nl-NL" dirty="0"/>
              <a:t>Vond plaats op 13 september resp. 17 december 2024</a:t>
            </a:r>
          </a:p>
          <a:p>
            <a:pPr marL="342900" indent="-342900">
              <a:buFontTx/>
              <a:buChar char="-"/>
            </a:pPr>
            <a:r>
              <a:rPr lang="nl-NL" sz="3200" b="1" dirty="0" err="1"/>
              <a:t>Debunken</a:t>
            </a:r>
            <a:r>
              <a:rPr lang="nl-NL" sz="3200" b="1" dirty="0"/>
              <a:t> complottheorieën</a:t>
            </a:r>
          </a:p>
          <a:p>
            <a:pPr marL="342900" indent="-342900">
              <a:buFontTx/>
              <a:buChar char="-"/>
            </a:pPr>
            <a:r>
              <a:rPr lang="nl-NL" dirty="0"/>
              <a:t>Open communicatie en transparantie</a:t>
            </a:r>
          </a:p>
          <a:p>
            <a:pPr marL="342900" indent="-342900">
              <a:buFontTx/>
              <a:buChar char="-"/>
            </a:pPr>
            <a:r>
              <a:rPr lang="nl-NL" sz="3200" b="1" dirty="0"/>
              <a:t>Wederzijds vertrouwen</a:t>
            </a:r>
          </a:p>
          <a:p>
            <a:pPr marL="342900" indent="-342900">
              <a:buFontTx/>
              <a:buChar char="-"/>
            </a:pPr>
            <a:r>
              <a:rPr lang="nl-NL" dirty="0"/>
              <a:t>Wederkerigheid: daar moet aan gewerkt worden</a:t>
            </a:r>
          </a:p>
          <a:p>
            <a:pPr marL="342900" indent="-342900">
              <a:buFontTx/>
              <a:buChar char="-"/>
            </a:pPr>
            <a:r>
              <a:rPr lang="nl-NL" sz="3200" b="1" dirty="0"/>
              <a:t>Historisch onderzoek</a:t>
            </a:r>
          </a:p>
          <a:p>
            <a:pPr marL="342900" indent="-342900">
              <a:buFontTx/>
              <a:buChar char="-"/>
            </a:pPr>
            <a:r>
              <a:rPr lang="nl-NL" sz="2800" dirty="0"/>
              <a:t>Kost geld</a:t>
            </a:r>
          </a:p>
          <a:p>
            <a:pPr marL="342900" indent="-342900">
              <a:buFontTx/>
              <a:buChar char="-"/>
            </a:pPr>
            <a:endParaRPr lang="nl-NL" dirty="0"/>
          </a:p>
          <a:p>
            <a:pPr marL="342900" indent="-342900">
              <a:buFontTx/>
              <a:buChar char="-"/>
            </a:pPr>
            <a:endParaRPr lang="nl-NL" dirty="0"/>
          </a:p>
          <a:p>
            <a:pPr marL="342900" indent="-342900">
              <a:buFontTx/>
              <a:buChar char="-"/>
            </a:pPr>
            <a:endParaRPr lang="nl-NL" dirty="0"/>
          </a:p>
        </p:txBody>
      </p:sp>
      <p:pic>
        <p:nvPicPr>
          <p:cNvPr id="5" name="Tijdelijke aanduiding voor afbeelding 4">
            <a:extLst>
              <a:ext uri="{FF2B5EF4-FFF2-40B4-BE49-F238E27FC236}">
                <a16:creationId xmlns:a16="http://schemas.microsoft.com/office/drawing/2014/main" id="{5328965F-76BC-F473-A326-A88A55930C10}"/>
              </a:ext>
            </a:extLst>
          </p:cNvPr>
          <p:cNvPicPr>
            <a:picLocks noGrp="1" noChangeAspect="1"/>
          </p:cNvPicPr>
          <p:nvPr>
            <p:ph type="pic" sz="quarter" idx="13"/>
          </p:nvPr>
        </p:nvPicPr>
        <p:blipFill>
          <a:blip r:embed="rId2"/>
          <a:srcRect l="6162" r="6162"/>
          <a:stretch>
            <a:fillRect/>
          </a:stretch>
        </p:blipFill>
        <p:spPr>
          <a:xfrm>
            <a:off x="9315450" y="2986824"/>
            <a:ext cx="2530579" cy="2623595"/>
          </a:xfrm>
          <a:prstGeom prst="rect">
            <a:avLst/>
          </a:prstGeom>
        </p:spPr>
      </p:pic>
    </p:spTree>
    <p:extLst>
      <p:ext uri="{BB962C8B-B14F-4D97-AF65-F5344CB8AC3E}">
        <p14:creationId xmlns:p14="http://schemas.microsoft.com/office/powerpoint/2010/main" val="23821352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71610F-3671-5F80-1796-4778AF6038BE}"/>
              </a:ext>
            </a:extLst>
          </p:cNvPr>
          <p:cNvSpPr>
            <a:spLocks noGrp="1"/>
          </p:cNvSpPr>
          <p:nvPr>
            <p:ph type="title"/>
          </p:nvPr>
        </p:nvSpPr>
        <p:spPr/>
        <p:txBody>
          <a:bodyPr/>
          <a:lstStyle/>
          <a:p>
            <a:pPr algn="ctr"/>
            <a:r>
              <a:rPr lang="nl-NL" dirty="0"/>
              <a:t>Illusoir waarheidseffect?</a:t>
            </a:r>
          </a:p>
        </p:txBody>
      </p:sp>
      <p:pic>
        <p:nvPicPr>
          <p:cNvPr id="1026" name="Picture 2" descr="Het illusoire waarheidseffect - Het Rechte Pad">
            <a:extLst>
              <a:ext uri="{FF2B5EF4-FFF2-40B4-BE49-F238E27FC236}">
                <a16:creationId xmlns:a16="http://schemas.microsoft.com/office/drawing/2014/main" id="{93AE206F-8BBC-D82B-E430-147722376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260" y="2469223"/>
            <a:ext cx="6014302" cy="400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07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02964AF-678E-8B5E-6EDE-3FA722EDCE46}"/>
              </a:ext>
            </a:extLst>
          </p:cNvPr>
          <p:cNvSpPr>
            <a:spLocks noGrp="1"/>
          </p:cNvSpPr>
          <p:nvPr>
            <p:ph type="title"/>
          </p:nvPr>
        </p:nvSpPr>
        <p:spPr>
          <a:xfrm>
            <a:off x="1251678" y="382384"/>
            <a:ext cx="10178322" cy="2238268"/>
          </a:xfrm>
        </p:spPr>
        <p:txBody>
          <a:bodyPr>
            <a:normAutofit fontScale="90000"/>
          </a:bodyPr>
          <a:lstStyle/>
          <a:p>
            <a:pPr algn="ctr"/>
            <a:r>
              <a:rPr lang="nl-NL" dirty="0"/>
              <a:t>Doorbraak juni en juli 2025</a:t>
            </a:r>
            <a:br>
              <a:rPr lang="nl-NL" dirty="0"/>
            </a:br>
            <a:br>
              <a:rPr lang="nl-NL" sz="3100" dirty="0"/>
            </a:br>
            <a:r>
              <a:rPr lang="nl-NL" sz="3100" dirty="0"/>
              <a:t>telegraaf, </a:t>
            </a:r>
            <a:r>
              <a:rPr lang="nl-NL" sz="3100" dirty="0" err="1"/>
              <a:t>noord-hollands</a:t>
            </a:r>
            <a:r>
              <a:rPr lang="nl-NL" sz="3100" dirty="0"/>
              <a:t> dagblad, </a:t>
            </a:r>
            <a:r>
              <a:rPr lang="nl-NL" sz="3100" dirty="0" err="1"/>
              <a:t>haarlems</a:t>
            </a:r>
            <a:r>
              <a:rPr lang="nl-NL" sz="3100" dirty="0"/>
              <a:t> dagblad, gooi &amp; </a:t>
            </a:r>
            <a:r>
              <a:rPr lang="nl-NL" sz="3100" dirty="0" err="1"/>
              <a:t>Eemlander</a:t>
            </a:r>
            <a:r>
              <a:rPr lang="nl-NL" sz="3100" dirty="0"/>
              <a:t>, Leids Dagblad, historisch Nieuwsblad</a:t>
            </a:r>
          </a:p>
        </p:txBody>
      </p:sp>
      <p:sp>
        <p:nvSpPr>
          <p:cNvPr id="4" name="Tijdelijke aanduiding voor inhoud 3">
            <a:extLst>
              <a:ext uri="{FF2B5EF4-FFF2-40B4-BE49-F238E27FC236}">
                <a16:creationId xmlns:a16="http://schemas.microsoft.com/office/drawing/2014/main" id="{C43194B8-2D58-A671-2FEF-43A54DA32FD9}"/>
              </a:ext>
            </a:extLst>
          </p:cNvPr>
          <p:cNvSpPr>
            <a:spLocks noGrp="1"/>
          </p:cNvSpPr>
          <p:nvPr>
            <p:ph sz="half" idx="1"/>
          </p:nvPr>
        </p:nvSpPr>
        <p:spPr>
          <a:xfrm>
            <a:off x="1257300" y="2931736"/>
            <a:ext cx="4800600" cy="2973764"/>
          </a:xfrm>
        </p:spPr>
        <p:txBody>
          <a:bodyPr/>
          <a:lstStyle/>
          <a:p>
            <a:r>
              <a:rPr lang="nl-NL" dirty="0"/>
              <a:t>18 juni 2025</a:t>
            </a:r>
          </a:p>
          <a:p>
            <a:r>
              <a:rPr lang="nl-NL" dirty="0"/>
              <a:t>Fout in routekaart ontdekt die voor verwarring zorgde, misschien wel complottheorieën</a:t>
            </a:r>
          </a:p>
          <a:p>
            <a:r>
              <a:rPr lang="nl-NL" dirty="0"/>
              <a:t>Ministerie ‘zegende’ de analyse  </a:t>
            </a:r>
          </a:p>
        </p:txBody>
      </p:sp>
      <p:sp>
        <p:nvSpPr>
          <p:cNvPr id="5" name="Tijdelijke aanduiding voor inhoud 4">
            <a:extLst>
              <a:ext uri="{FF2B5EF4-FFF2-40B4-BE49-F238E27FC236}">
                <a16:creationId xmlns:a16="http://schemas.microsoft.com/office/drawing/2014/main" id="{6595CAAF-FDB6-0AE0-F73E-4DDE1505D971}"/>
              </a:ext>
            </a:extLst>
          </p:cNvPr>
          <p:cNvSpPr>
            <a:spLocks noGrp="1"/>
          </p:cNvSpPr>
          <p:nvPr>
            <p:ph sz="half" idx="2"/>
          </p:nvPr>
        </p:nvSpPr>
        <p:spPr>
          <a:xfrm>
            <a:off x="6647796" y="2931736"/>
            <a:ext cx="4800600" cy="2055043"/>
          </a:xfrm>
        </p:spPr>
        <p:txBody>
          <a:bodyPr/>
          <a:lstStyle/>
          <a:p>
            <a:r>
              <a:rPr lang="nl-NL" dirty="0"/>
              <a:t>12 juli 2025</a:t>
            </a:r>
          </a:p>
          <a:p>
            <a:r>
              <a:rPr lang="nl-NL" dirty="0"/>
              <a:t>Waar een wil is, is de waarheid</a:t>
            </a:r>
          </a:p>
        </p:txBody>
      </p:sp>
    </p:spTree>
    <p:extLst>
      <p:ext uri="{BB962C8B-B14F-4D97-AF65-F5344CB8AC3E}">
        <p14:creationId xmlns:p14="http://schemas.microsoft.com/office/powerpoint/2010/main" val="7372129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248C6-479B-610F-5CA2-488CA58A9D96}"/>
              </a:ext>
            </a:extLst>
          </p:cNvPr>
          <p:cNvSpPr>
            <a:spLocks noGrp="1"/>
          </p:cNvSpPr>
          <p:nvPr>
            <p:ph type="title"/>
          </p:nvPr>
        </p:nvSpPr>
        <p:spPr/>
        <p:txBody>
          <a:bodyPr/>
          <a:lstStyle/>
          <a:p>
            <a:pPr algn="ctr"/>
            <a:r>
              <a:rPr lang="nl-NL" dirty="0"/>
              <a:t>Doorbraak: de telegraaf</a:t>
            </a:r>
          </a:p>
        </p:txBody>
      </p:sp>
      <p:sp>
        <p:nvSpPr>
          <p:cNvPr id="3" name="AutoShape 2">
            <a:extLst>
              <a:ext uri="{FF2B5EF4-FFF2-40B4-BE49-F238E27FC236}">
                <a16:creationId xmlns:a16="http://schemas.microsoft.com/office/drawing/2014/main" id="{3FB8E252-9AE2-B8D0-A00F-E3B35D6ED21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a:extLst>
              <a:ext uri="{FF2B5EF4-FFF2-40B4-BE49-F238E27FC236}">
                <a16:creationId xmlns:a16="http://schemas.microsoft.com/office/drawing/2014/main" id="{037DC1E6-9BE8-FD2E-A51D-880CDA96603A}"/>
              </a:ext>
            </a:extLst>
          </p:cNvPr>
          <p:cNvSpPr>
            <a:spLocks noChangeAspect="1" noChangeArrowheads="1"/>
          </p:cNvSpPr>
          <p:nvPr/>
        </p:nvSpPr>
        <p:spPr bwMode="auto">
          <a:xfrm>
            <a:off x="6095999" y="3428999"/>
            <a:ext cx="2472965" cy="24729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6">
            <a:extLst>
              <a:ext uri="{FF2B5EF4-FFF2-40B4-BE49-F238E27FC236}">
                <a16:creationId xmlns:a16="http://schemas.microsoft.com/office/drawing/2014/main" id="{1D291097-F0FD-52DF-B0E0-668CD074314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AutoShape 8">
            <a:extLst>
              <a:ext uri="{FF2B5EF4-FFF2-40B4-BE49-F238E27FC236}">
                <a16:creationId xmlns:a16="http://schemas.microsoft.com/office/drawing/2014/main" id="{2B91CE38-8808-ABD7-D6EF-15C99927FAB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10">
            <a:extLst>
              <a:ext uri="{FF2B5EF4-FFF2-40B4-BE49-F238E27FC236}">
                <a16:creationId xmlns:a16="http://schemas.microsoft.com/office/drawing/2014/main" id="{275EB0E4-F3B8-86C4-5DB1-4FD089C20FA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12">
            <a:extLst>
              <a:ext uri="{FF2B5EF4-FFF2-40B4-BE49-F238E27FC236}">
                <a16:creationId xmlns:a16="http://schemas.microsoft.com/office/drawing/2014/main" id="{701AA732-3350-D80B-1AE5-F21C24F1A4AD}"/>
              </a:ext>
            </a:extLst>
          </p:cNvPr>
          <p:cNvSpPr>
            <a:spLocks noChangeAspect="1" noChangeArrowheads="1"/>
          </p:cNvSpPr>
          <p:nvPr/>
        </p:nvSpPr>
        <p:spPr bwMode="auto">
          <a:xfrm>
            <a:off x="6400800" y="38861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14" descr="Voorbeeld van afbeelding">
            <a:extLst>
              <a:ext uri="{FF2B5EF4-FFF2-40B4-BE49-F238E27FC236}">
                <a16:creationId xmlns:a16="http://schemas.microsoft.com/office/drawing/2014/main" id="{AF7C8646-D07E-835D-62EC-5006C93CE408}"/>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3" name="Afbeelding 12" descr="Afbeelding met tekst, schermopname, Lettertype&#10;&#10;Door AI gegenereerde inhoud is mogelijk onjuist.">
            <a:extLst>
              <a:ext uri="{FF2B5EF4-FFF2-40B4-BE49-F238E27FC236}">
                <a16:creationId xmlns:a16="http://schemas.microsoft.com/office/drawing/2014/main" id="{D38AA160-867C-AF13-CFB6-8BE0B277C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4322"/>
            <a:ext cx="12192000" cy="5583678"/>
          </a:xfrm>
          <a:prstGeom prst="rect">
            <a:avLst/>
          </a:prstGeom>
        </p:spPr>
      </p:pic>
    </p:spTree>
    <p:extLst>
      <p:ext uri="{BB962C8B-B14F-4D97-AF65-F5344CB8AC3E}">
        <p14:creationId xmlns:p14="http://schemas.microsoft.com/office/powerpoint/2010/main" val="25870073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0FA9A-0B95-36A3-6454-B8816C8519D4}"/>
              </a:ext>
            </a:extLst>
          </p:cNvPr>
          <p:cNvSpPr>
            <a:spLocks noGrp="1"/>
          </p:cNvSpPr>
          <p:nvPr>
            <p:ph type="title"/>
          </p:nvPr>
        </p:nvSpPr>
        <p:spPr/>
        <p:txBody>
          <a:bodyPr/>
          <a:lstStyle/>
          <a:p>
            <a:pPr algn="ctr"/>
            <a:r>
              <a:rPr lang="nl-NL" dirty="0"/>
              <a:t>Telegraaf en NHD</a:t>
            </a:r>
          </a:p>
        </p:txBody>
      </p:sp>
      <p:pic>
        <p:nvPicPr>
          <p:cNvPr id="18" name="Tijdelijke aanduiding voor inhoud 17" descr="Afbeelding met tekst, schermopname, poster&#10;&#10;Door AI gegenereerde inhoud is mogelijk onjuist.">
            <a:extLst>
              <a:ext uri="{FF2B5EF4-FFF2-40B4-BE49-F238E27FC236}">
                <a16:creationId xmlns:a16="http://schemas.microsoft.com/office/drawing/2014/main" id="{F16BFF70-3A0A-3FC9-3431-EB49CD6D92F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1678" y="2285999"/>
            <a:ext cx="4844321" cy="4078827"/>
          </a:xfrm>
        </p:spPr>
      </p:pic>
      <p:pic>
        <p:nvPicPr>
          <p:cNvPr id="20" name="Tijdelijke aanduiding voor inhoud 19" descr="Afbeelding met tekst, krant, Nieuws, Publicatie&#10;&#10;Door AI gegenereerde inhoud is mogelijk onjuist.">
            <a:extLst>
              <a:ext uri="{FF2B5EF4-FFF2-40B4-BE49-F238E27FC236}">
                <a16:creationId xmlns:a16="http://schemas.microsoft.com/office/drawing/2014/main" id="{75D56A8A-C145-E5FE-47C6-168C295DFEB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59398" y="2396787"/>
            <a:ext cx="5189652" cy="4078827"/>
          </a:xfrm>
        </p:spPr>
      </p:pic>
    </p:spTree>
    <p:extLst>
      <p:ext uri="{BB962C8B-B14F-4D97-AF65-F5344CB8AC3E}">
        <p14:creationId xmlns:p14="http://schemas.microsoft.com/office/powerpoint/2010/main" val="142811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n afspraak in een papieren agenda schrijven">
            <a:extLst>
              <a:ext uri="{FF2B5EF4-FFF2-40B4-BE49-F238E27FC236}">
                <a16:creationId xmlns:a16="http://schemas.microsoft.com/office/drawing/2014/main" id="{FD794744-8148-80B7-F32D-14FFE4118F22}"/>
              </a:ext>
            </a:extLst>
          </p:cNvPr>
          <p:cNvPicPr>
            <a:picLocks noChangeAspect="1"/>
          </p:cNvPicPr>
          <p:nvPr/>
        </p:nvPicPr>
        <p:blipFill rotWithShape="1">
          <a:blip r:embed="rId2"/>
          <a:srcRect r="52761" b="-1"/>
          <a:stretch/>
        </p:blipFill>
        <p:spPr>
          <a:xfrm>
            <a:off x="7338646" y="10"/>
            <a:ext cx="4853354" cy="6857990"/>
          </a:xfrm>
          <a:prstGeom prst="rect">
            <a:avLst/>
          </a:prstGeom>
        </p:spPr>
      </p:pic>
      <p:sp>
        <p:nvSpPr>
          <p:cNvPr id="2" name="Titel 1">
            <a:extLst>
              <a:ext uri="{FF2B5EF4-FFF2-40B4-BE49-F238E27FC236}">
                <a16:creationId xmlns:a16="http://schemas.microsoft.com/office/drawing/2014/main" id="{DF47BEE6-B9E2-E409-9F6F-F5B6ABD6A566}"/>
              </a:ext>
            </a:extLst>
          </p:cNvPr>
          <p:cNvSpPr>
            <a:spLocks noGrp="1"/>
          </p:cNvSpPr>
          <p:nvPr>
            <p:ph type="title"/>
          </p:nvPr>
        </p:nvSpPr>
        <p:spPr>
          <a:xfrm>
            <a:off x="765051" y="382385"/>
            <a:ext cx="6015897" cy="1492132"/>
          </a:xfrm>
        </p:spPr>
        <p:txBody>
          <a:bodyPr>
            <a:normAutofit/>
          </a:bodyPr>
          <a:lstStyle/>
          <a:p>
            <a:r>
              <a:rPr lang="nl-NL" dirty="0"/>
              <a:t>      Organisatie</a:t>
            </a:r>
          </a:p>
        </p:txBody>
      </p:sp>
      <p:sp>
        <p:nvSpPr>
          <p:cNvPr id="3" name="Tijdelijke aanduiding voor inhoud 2">
            <a:extLst>
              <a:ext uri="{FF2B5EF4-FFF2-40B4-BE49-F238E27FC236}">
                <a16:creationId xmlns:a16="http://schemas.microsoft.com/office/drawing/2014/main" id="{8E2062E0-238E-2004-F4FF-014636DC3B17}"/>
              </a:ext>
            </a:extLst>
          </p:cNvPr>
          <p:cNvSpPr>
            <a:spLocks noGrp="1"/>
          </p:cNvSpPr>
          <p:nvPr>
            <p:ph idx="1"/>
          </p:nvPr>
        </p:nvSpPr>
        <p:spPr>
          <a:xfrm>
            <a:off x="920472" y="2286001"/>
            <a:ext cx="6418174" cy="3593591"/>
          </a:xfrm>
        </p:spPr>
        <p:txBody>
          <a:bodyPr>
            <a:normAutofit/>
          </a:bodyPr>
          <a:lstStyle/>
          <a:p>
            <a:r>
              <a:rPr lang="nl-NL" dirty="0"/>
              <a:t>Dagelijkse briefing en debriefing onder leiding van vooronderzoeker</a:t>
            </a:r>
          </a:p>
          <a:p>
            <a:r>
              <a:rPr lang="nl-NL" dirty="0"/>
              <a:t>Commissie Lapidot benoemt vertegenwoordigers die toezien op het hanteren van de procedures in diverse werkgroepen</a:t>
            </a:r>
          </a:p>
          <a:p>
            <a:r>
              <a:rPr lang="nl-NL" dirty="0"/>
              <a:t>Besluit Burgermeester van Amsterdam dat de Bijlmer aan het eind van de week opgeruimd moet zijn</a:t>
            </a:r>
          </a:p>
          <a:p>
            <a:pPr marL="0" indent="0">
              <a:buNone/>
            </a:pPr>
            <a:endParaRPr lang="nl-NL" dirty="0"/>
          </a:p>
        </p:txBody>
      </p:sp>
    </p:spTree>
    <p:extLst>
      <p:ext uri="{BB962C8B-B14F-4D97-AF65-F5344CB8AC3E}">
        <p14:creationId xmlns:p14="http://schemas.microsoft.com/office/powerpoint/2010/main" val="918975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106A1-7EAD-12FA-9E47-AAB1683732C9}"/>
              </a:ext>
            </a:extLst>
          </p:cNvPr>
          <p:cNvSpPr>
            <a:spLocks noGrp="1"/>
          </p:cNvSpPr>
          <p:nvPr>
            <p:ph type="title"/>
          </p:nvPr>
        </p:nvSpPr>
        <p:spPr/>
        <p:txBody>
          <a:bodyPr/>
          <a:lstStyle/>
          <a:p>
            <a:pPr algn="ctr"/>
            <a:r>
              <a:rPr lang="nl-NL" dirty="0"/>
              <a:t>motorseparatie</a:t>
            </a:r>
          </a:p>
        </p:txBody>
      </p:sp>
      <p:pic>
        <p:nvPicPr>
          <p:cNvPr id="6" name="Afbeelding 5" descr="Afbeelding met stof, boom">
            <a:extLst>
              <a:ext uri="{FF2B5EF4-FFF2-40B4-BE49-F238E27FC236}">
                <a16:creationId xmlns:a16="http://schemas.microsoft.com/office/drawing/2014/main" id="{5E23EFF0-3D9E-E6ED-AA2B-8AC693827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872" y="1128451"/>
            <a:ext cx="10729128" cy="5562600"/>
          </a:xfrm>
          <a:prstGeom prst="rect">
            <a:avLst/>
          </a:prstGeom>
        </p:spPr>
      </p:pic>
    </p:spTree>
    <p:extLst>
      <p:ext uri="{BB962C8B-B14F-4D97-AF65-F5344CB8AC3E}">
        <p14:creationId xmlns:p14="http://schemas.microsoft.com/office/powerpoint/2010/main" val="32867413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02795-5B70-A2B6-6995-BC1003F58675}"/>
              </a:ext>
            </a:extLst>
          </p:cNvPr>
          <p:cNvSpPr>
            <a:spLocks noGrp="1"/>
          </p:cNvSpPr>
          <p:nvPr>
            <p:ph type="title"/>
          </p:nvPr>
        </p:nvSpPr>
        <p:spPr/>
        <p:txBody>
          <a:bodyPr/>
          <a:lstStyle/>
          <a:p>
            <a:pPr algn="ctr"/>
            <a:r>
              <a:rPr lang="nl-NL" dirty="0"/>
              <a:t>motorseparatie</a:t>
            </a:r>
          </a:p>
        </p:txBody>
      </p:sp>
      <p:pic>
        <p:nvPicPr>
          <p:cNvPr id="4" name="Afbeelding 3" descr="Afbeelding met tekst, handschrift, nummer, Bladmuziek">
            <a:extLst>
              <a:ext uri="{FF2B5EF4-FFF2-40B4-BE49-F238E27FC236}">
                <a16:creationId xmlns:a16="http://schemas.microsoft.com/office/drawing/2014/main" id="{45A84D87-03C3-F5B5-3E45-EEFDCE997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781" y="1216058"/>
            <a:ext cx="10561444" cy="5561814"/>
          </a:xfrm>
          <a:prstGeom prst="rect">
            <a:avLst/>
          </a:prstGeom>
        </p:spPr>
      </p:pic>
    </p:spTree>
    <p:extLst>
      <p:ext uri="{BB962C8B-B14F-4D97-AF65-F5344CB8AC3E}">
        <p14:creationId xmlns:p14="http://schemas.microsoft.com/office/powerpoint/2010/main" val="4046019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FC36C1-2881-2FFF-C676-1EAE463AFE7B}"/>
              </a:ext>
            </a:extLst>
          </p:cNvPr>
          <p:cNvSpPr>
            <a:spLocks noGrp="1"/>
          </p:cNvSpPr>
          <p:nvPr>
            <p:ph type="title"/>
          </p:nvPr>
        </p:nvSpPr>
        <p:spPr/>
        <p:txBody>
          <a:bodyPr/>
          <a:lstStyle/>
          <a:p>
            <a:pPr algn="ctr"/>
            <a:r>
              <a:rPr lang="nl-NL" dirty="0"/>
              <a:t>motorseparatie</a:t>
            </a:r>
          </a:p>
        </p:txBody>
      </p:sp>
      <p:pic>
        <p:nvPicPr>
          <p:cNvPr id="4" name="Afbeelding 3" descr="Afbeelding met tekst, kaart, diagram, Plan&#10;&#10;Door AI gegenereerde inhoud is mogelijk onjuist.">
            <a:extLst>
              <a:ext uri="{FF2B5EF4-FFF2-40B4-BE49-F238E27FC236}">
                <a16:creationId xmlns:a16="http://schemas.microsoft.com/office/drawing/2014/main" id="{C75B1186-D9D6-C4CC-DE19-C959583FB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444" y="1293778"/>
            <a:ext cx="9309370" cy="5564221"/>
          </a:xfrm>
          <a:prstGeom prst="rect">
            <a:avLst/>
          </a:prstGeom>
        </p:spPr>
      </p:pic>
    </p:spTree>
    <p:extLst>
      <p:ext uri="{BB962C8B-B14F-4D97-AF65-F5344CB8AC3E}">
        <p14:creationId xmlns:p14="http://schemas.microsoft.com/office/powerpoint/2010/main" val="19470221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05EEDF2-C9B7-D871-8334-FFA64DA205EC}"/>
              </a:ext>
            </a:extLst>
          </p:cNvPr>
          <p:cNvSpPr>
            <a:spLocks noGrp="1"/>
          </p:cNvSpPr>
          <p:nvPr>
            <p:ph type="title"/>
          </p:nvPr>
        </p:nvSpPr>
        <p:spPr/>
        <p:txBody>
          <a:bodyPr/>
          <a:lstStyle/>
          <a:p>
            <a:pPr algn="ctr"/>
            <a:r>
              <a:rPr lang="nl-NL" dirty="0"/>
              <a:t>consequenties</a:t>
            </a:r>
          </a:p>
        </p:txBody>
      </p:sp>
      <p:sp>
        <p:nvSpPr>
          <p:cNvPr id="4" name="Tijdelijke aanduiding voor inhoud 3">
            <a:extLst>
              <a:ext uri="{FF2B5EF4-FFF2-40B4-BE49-F238E27FC236}">
                <a16:creationId xmlns:a16="http://schemas.microsoft.com/office/drawing/2014/main" id="{68BA2E91-2C3E-3D8E-45EC-D7027C098652}"/>
              </a:ext>
            </a:extLst>
          </p:cNvPr>
          <p:cNvSpPr>
            <a:spLocks noGrp="1"/>
          </p:cNvSpPr>
          <p:nvPr>
            <p:ph idx="1"/>
          </p:nvPr>
        </p:nvSpPr>
        <p:spPr/>
        <p:txBody>
          <a:bodyPr/>
          <a:lstStyle/>
          <a:p>
            <a:r>
              <a:rPr lang="nl-NL" dirty="0"/>
              <a:t>Tussen separatie en </a:t>
            </a:r>
            <a:r>
              <a:rPr lang="nl-NL" dirty="0" err="1"/>
              <a:t>mayday</a:t>
            </a:r>
            <a:r>
              <a:rPr lang="nl-NL" dirty="0"/>
              <a:t>: zes seconden</a:t>
            </a:r>
          </a:p>
          <a:p>
            <a:r>
              <a:rPr lang="nl-NL" dirty="0"/>
              <a:t>Onmiddellijke terugkeer naar Schiphol</a:t>
            </a:r>
          </a:p>
          <a:p>
            <a:r>
              <a:rPr lang="nl-NL" dirty="0"/>
              <a:t>Overleg over gevaarlijke lading: totale onzin, dat doe je niet in zes seconden</a:t>
            </a:r>
          </a:p>
          <a:p>
            <a:r>
              <a:rPr lang="nl-NL" dirty="0"/>
              <a:t>Bezig met blussen motorbrand(en) en dan kiezen voor baan 27, ongeveer een minuut tijd</a:t>
            </a:r>
          </a:p>
          <a:p>
            <a:r>
              <a:rPr lang="nl-NL" dirty="0"/>
              <a:t>Cockpit </a:t>
            </a:r>
            <a:r>
              <a:rPr lang="nl-NL" dirty="0" err="1"/>
              <a:t>voice</a:t>
            </a:r>
            <a:r>
              <a:rPr lang="nl-NL" dirty="0"/>
              <a:t> recorder wordt veel minder relevant (niet gevonden), dus</a:t>
            </a:r>
          </a:p>
          <a:p>
            <a:r>
              <a:rPr lang="nl-NL" dirty="0"/>
              <a:t>Ook minder speculatie en minder complottheorieën </a:t>
            </a:r>
          </a:p>
          <a:p>
            <a:endParaRPr lang="nl-NL" dirty="0"/>
          </a:p>
        </p:txBody>
      </p:sp>
    </p:spTree>
    <p:extLst>
      <p:ext uri="{BB962C8B-B14F-4D97-AF65-F5344CB8AC3E}">
        <p14:creationId xmlns:p14="http://schemas.microsoft.com/office/powerpoint/2010/main" val="31923116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0985D0-4C15-C115-854F-DEC0BC0DC8AF}"/>
              </a:ext>
            </a:extLst>
          </p:cNvPr>
          <p:cNvSpPr>
            <a:spLocks noGrp="1"/>
          </p:cNvSpPr>
          <p:nvPr>
            <p:ph type="title"/>
          </p:nvPr>
        </p:nvSpPr>
        <p:spPr/>
        <p:txBody>
          <a:bodyPr/>
          <a:lstStyle/>
          <a:p>
            <a:pPr algn="ctr"/>
            <a:r>
              <a:rPr lang="nl-NL" dirty="0"/>
              <a:t>Hier laat ik het bij</a:t>
            </a:r>
          </a:p>
        </p:txBody>
      </p:sp>
      <p:sp>
        <p:nvSpPr>
          <p:cNvPr id="3" name="Tijdelijke aanduiding voor inhoud 2">
            <a:extLst>
              <a:ext uri="{FF2B5EF4-FFF2-40B4-BE49-F238E27FC236}">
                <a16:creationId xmlns:a16="http://schemas.microsoft.com/office/drawing/2014/main" id="{373DE820-2648-BFBC-4B0E-FA96169B4094}"/>
              </a:ext>
            </a:extLst>
          </p:cNvPr>
          <p:cNvSpPr>
            <a:spLocks noGrp="1"/>
          </p:cNvSpPr>
          <p:nvPr>
            <p:ph idx="1"/>
          </p:nvPr>
        </p:nvSpPr>
        <p:spPr/>
        <p:txBody>
          <a:bodyPr/>
          <a:lstStyle/>
          <a:p>
            <a:r>
              <a:rPr lang="nl-NL" dirty="0"/>
              <a:t>Mijn dank</a:t>
            </a:r>
          </a:p>
          <a:p>
            <a:r>
              <a:rPr lang="nl-NL" dirty="0"/>
              <a:t>Vergeet degenen die last hebben van trauma’s en PTSS niet</a:t>
            </a:r>
          </a:p>
          <a:p>
            <a:r>
              <a:rPr lang="nl-NL" dirty="0"/>
              <a:t>Ze kunnen uw hulp altijd waarderen</a:t>
            </a:r>
          </a:p>
        </p:txBody>
      </p:sp>
    </p:spTree>
    <p:extLst>
      <p:ext uri="{BB962C8B-B14F-4D97-AF65-F5344CB8AC3E}">
        <p14:creationId xmlns:p14="http://schemas.microsoft.com/office/powerpoint/2010/main" val="3300581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plexe wiskundige formules op een schoolbord">
            <a:extLst>
              <a:ext uri="{FF2B5EF4-FFF2-40B4-BE49-F238E27FC236}">
                <a16:creationId xmlns:a16="http://schemas.microsoft.com/office/drawing/2014/main" id="{661BA07A-CDA6-23DF-96CD-78A853A09331}"/>
              </a:ext>
            </a:extLst>
          </p:cNvPr>
          <p:cNvPicPr>
            <a:picLocks noChangeAspect="1"/>
          </p:cNvPicPr>
          <p:nvPr/>
        </p:nvPicPr>
        <p:blipFill rotWithShape="1">
          <a:blip r:embed="rId2"/>
          <a:srcRect l="31131" r="17207" b="-1"/>
          <a:stretch/>
        </p:blipFill>
        <p:spPr>
          <a:xfrm>
            <a:off x="7338646" y="10"/>
            <a:ext cx="4853354" cy="6857990"/>
          </a:xfrm>
          <a:prstGeom prst="rect">
            <a:avLst/>
          </a:prstGeom>
        </p:spPr>
      </p:pic>
      <p:sp>
        <p:nvSpPr>
          <p:cNvPr id="2" name="Titel 1">
            <a:extLst>
              <a:ext uri="{FF2B5EF4-FFF2-40B4-BE49-F238E27FC236}">
                <a16:creationId xmlns:a16="http://schemas.microsoft.com/office/drawing/2014/main" id="{72E4CDDE-8050-0BC4-AA90-D03FA57456AA}"/>
              </a:ext>
            </a:extLst>
          </p:cNvPr>
          <p:cNvSpPr>
            <a:spLocks noGrp="1"/>
          </p:cNvSpPr>
          <p:nvPr>
            <p:ph type="title"/>
          </p:nvPr>
        </p:nvSpPr>
        <p:spPr>
          <a:xfrm>
            <a:off x="765051" y="382385"/>
            <a:ext cx="6015897" cy="1492132"/>
          </a:xfrm>
        </p:spPr>
        <p:txBody>
          <a:bodyPr>
            <a:normAutofit/>
          </a:bodyPr>
          <a:lstStyle/>
          <a:p>
            <a:pPr algn="ctr"/>
            <a:r>
              <a:rPr lang="nl-NL" dirty="0"/>
              <a:t> Fasen in het onderzoek</a:t>
            </a:r>
          </a:p>
        </p:txBody>
      </p:sp>
      <p:sp>
        <p:nvSpPr>
          <p:cNvPr id="3" name="Tijdelijke aanduiding voor inhoud 2">
            <a:extLst>
              <a:ext uri="{FF2B5EF4-FFF2-40B4-BE49-F238E27FC236}">
                <a16:creationId xmlns:a16="http://schemas.microsoft.com/office/drawing/2014/main" id="{334C6642-EFAA-BB11-0F07-C1CEF7A969A1}"/>
              </a:ext>
            </a:extLst>
          </p:cNvPr>
          <p:cNvSpPr>
            <a:spLocks noGrp="1"/>
          </p:cNvSpPr>
          <p:nvPr>
            <p:ph idx="1"/>
          </p:nvPr>
        </p:nvSpPr>
        <p:spPr>
          <a:xfrm>
            <a:off x="1139047" y="2286001"/>
            <a:ext cx="6015897" cy="3593591"/>
          </a:xfrm>
        </p:spPr>
        <p:txBody>
          <a:bodyPr>
            <a:normAutofit lnSpcReduction="10000"/>
          </a:bodyPr>
          <a:lstStyle/>
          <a:p>
            <a:r>
              <a:rPr lang="nl-NL" dirty="0"/>
              <a:t>Fact-</a:t>
            </a:r>
            <a:r>
              <a:rPr lang="nl-NL" dirty="0" err="1"/>
              <a:t>finding</a:t>
            </a:r>
            <a:r>
              <a:rPr lang="nl-NL" dirty="0"/>
              <a:t> fase</a:t>
            </a:r>
          </a:p>
          <a:p>
            <a:r>
              <a:rPr lang="nl-NL" dirty="0"/>
              <a:t>Analyse van de resultaten</a:t>
            </a:r>
          </a:p>
          <a:p>
            <a:r>
              <a:rPr lang="nl-NL" dirty="0"/>
              <a:t>Bepalen van de meest waarschijnlijke oorzaak en formuleren aanbevelingen</a:t>
            </a:r>
          </a:p>
          <a:p>
            <a:r>
              <a:rPr lang="nl-NL" dirty="0"/>
              <a:t>Schrijven van het rapport van vooronderzoek</a:t>
            </a:r>
          </a:p>
          <a:p>
            <a:r>
              <a:rPr lang="nl-NL" dirty="0"/>
              <a:t>Behandelen van het rapport door </a:t>
            </a:r>
            <a:r>
              <a:rPr lang="nl-NL" dirty="0" err="1"/>
              <a:t>RvdL</a:t>
            </a:r>
            <a:r>
              <a:rPr lang="nl-NL" dirty="0"/>
              <a:t> en het bereiken van consensus en weergeven van eventuele afwijkende zienswijzen</a:t>
            </a:r>
          </a:p>
          <a:p>
            <a:r>
              <a:rPr lang="nl-NL" dirty="0"/>
              <a:t>Tegelijkertijd: is de B747 wel veilig genoeg om te blijven vliegen?</a:t>
            </a:r>
          </a:p>
          <a:p>
            <a:endParaRPr lang="nl-NL" dirty="0"/>
          </a:p>
        </p:txBody>
      </p:sp>
    </p:spTree>
    <p:extLst>
      <p:ext uri="{BB962C8B-B14F-4D97-AF65-F5344CB8AC3E}">
        <p14:creationId xmlns:p14="http://schemas.microsoft.com/office/powerpoint/2010/main" val="3800393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193FD-CF26-8FC5-182C-BC56D1FEEE35}"/>
              </a:ext>
            </a:extLst>
          </p:cNvPr>
          <p:cNvSpPr>
            <a:spLocks noGrp="1"/>
          </p:cNvSpPr>
          <p:nvPr>
            <p:ph type="title"/>
          </p:nvPr>
        </p:nvSpPr>
        <p:spPr>
          <a:xfrm>
            <a:off x="765051" y="382385"/>
            <a:ext cx="6015897" cy="1492132"/>
          </a:xfrm>
        </p:spPr>
        <p:txBody>
          <a:bodyPr>
            <a:normAutofit/>
          </a:bodyPr>
          <a:lstStyle/>
          <a:p>
            <a:r>
              <a:rPr lang="nl-NL" dirty="0"/>
              <a:t>       7 oktober</a:t>
            </a:r>
          </a:p>
        </p:txBody>
      </p:sp>
      <p:sp>
        <p:nvSpPr>
          <p:cNvPr id="3" name="Tijdelijke aanduiding voor inhoud 2">
            <a:extLst>
              <a:ext uri="{FF2B5EF4-FFF2-40B4-BE49-F238E27FC236}">
                <a16:creationId xmlns:a16="http://schemas.microsoft.com/office/drawing/2014/main" id="{9B4F25E4-7B1C-7720-1F40-471B0EE42826}"/>
              </a:ext>
            </a:extLst>
          </p:cNvPr>
          <p:cNvSpPr>
            <a:spLocks noGrp="1"/>
          </p:cNvSpPr>
          <p:nvPr>
            <p:ph idx="1"/>
          </p:nvPr>
        </p:nvSpPr>
        <p:spPr>
          <a:xfrm>
            <a:off x="1197204" y="2286001"/>
            <a:ext cx="6099142" cy="3593591"/>
          </a:xfrm>
        </p:spPr>
        <p:txBody>
          <a:bodyPr>
            <a:normAutofit/>
          </a:bodyPr>
          <a:lstStyle/>
          <a:p>
            <a:r>
              <a:rPr lang="nl-NL" dirty="0"/>
              <a:t>Vondst Digital Flight Data recorder in H8</a:t>
            </a:r>
          </a:p>
          <a:p>
            <a:r>
              <a:rPr lang="nl-NL" dirty="0"/>
              <a:t>Vondst eerste verarmd uranium balansgewichten in H8</a:t>
            </a:r>
          </a:p>
          <a:p>
            <a:r>
              <a:rPr lang="nl-NL" dirty="0"/>
              <a:t>RLD personeel wordt gevraagd om op basis van vrijwilligheid alle verarmd uranium balansgewichten op de vuilstortplaatsen te vinden</a:t>
            </a:r>
          </a:p>
          <a:p>
            <a:r>
              <a:rPr lang="nl-NL" dirty="0"/>
              <a:t>3000 ton aan materiaal wordt ‘omgekeerd’</a:t>
            </a:r>
          </a:p>
        </p:txBody>
      </p:sp>
      <p:pic>
        <p:nvPicPr>
          <p:cNvPr id="5" name="Picture 4" descr="Kalender op tafel">
            <a:extLst>
              <a:ext uri="{FF2B5EF4-FFF2-40B4-BE49-F238E27FC236}">
                <a16:creationId xmlns:a16="http://schemas.microsoft.com/office/drawing/2014/main" id="{35F25C53-B871-A46E-91B3-B823E8C8A156}"/>
              </a:ext>
            </a:extLst>
          </p:cNvPr>
          <p:cNvPicPr>
            <a:picLocks noChangeAspect="1"/>
          </p:cNvPicPr>
          <p:nvPr/>
        </p:nvPicPr>
        <p:blipFill rotWithShape="1">
          <a:blip r:embed="rId2"/>
          <a:srcRect l="9546" r="43713"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p:spPr>
      </p:pic>
    </p:spTree>
    <p:extLst>
      <p:ext uri="{BB962C8B-B14F-4D97-AF65-F5344CB8AC3E}">
        <p14:creationId xmlns:p14="http://schemas.microsoft.com/office/powerpoint/2010/main" val="1616437287"/>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1828</TotalTime>
  <Words>4182</Words>
  <Application>Microsoft Office PowerPoint</Application>
  <PresentationFormat>Breedbeeld</PresentationFormat>
  <Paragraphs>502</Paragraphs>
  <Slides>74</Slides>
  <Notes>12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74</vt:i4>
      </vt:variant>
    </vt:vector>
  </HeadingPairs>
  <TitlesOfParts>
    <vt:vector size="83" baseType="lpstr">
      <vt:lpstr>Abadi</vt:lpstr>
      <vt:lpstr>ADLaM Display</vt:lpstr>
      <vt:lpstr>Arial</vt:lpstr>
      <vt:lpstr>Calibri</vt:lpstr>
      <vt:lpstr>Gill Sans MT</vt:lpstr>
      <vt:lpstr>Impact</vt:lpstr>
      <vt:lpstr>Roboto</vt:lpstr>
      <vt:lpstr>Wingdings</vt:lpstr>
      <vt:lpstr>Badge</vt:lpstr>
      <vt:lpstr>    Probus Dordrecht         6 oktober 2025  Een combinatie van 4 lezingen  1)ongevallenonderzoek EL AL 1862  2)mediahype  3)langdurig effect mediaberichtgeving  4) extra rondje en laatste nieuws</vt:lpstr>
      <vt:lpstr>Enkele aspecten met betrekking tot het ongeval onderzoek ELAL 1862</vt:lpstr>
      <vt:lpstr>  de avond van de                  ramp</vt:lpstr>
      <vt:lpstr>       5 oktober</vt:lpstr>
      <vt:lpstr>    Vanaf 6 oktober </vt:lpstr>
      <vt:lpstr>‘invliegen’  </vt:lpstr>
      <vt:lpstr>      Organisatie</vt:lpstr>
      <vt:lpstr> Fasen in het onderzoek</vt:lpstr>
      <vt:lpstr>       7 oktober</vt:lpstr>
      <vt:lpstr>Resultaten</vt:lpstr>
      <vt:lpstr>    Verdere analyse</vt:lpstr>
      <vt:lpstr>eindrapport</vt:lpstr>
      <vt:lpstr>  ander perspectief</vt:lpstr>
      <vt:lpstr>Journalistiek ‘speurwerk’  </vt:lpstr>
      <vt:lpstr>  Paradox van Pruis</vt:lpstr>
      <vt:lpstr>Parlementaire enquete 1999</vt:lpstr>
      <vt:lpstr> Persoonlijk</vt:lpstr>
      <vt:lpstr>Media Hype de anatomie van een schandaal</vt:lpstr>
      <vt:lpstr>Mediahype: bijzondere aandacht voor een bepaald onderwerp in de media.  </vt:lpstr>
      <vt:lpstr>Waarom interesse?</vt:lpstr>
      <vt:lpstr>Toch werd het een maatschappelijk probleem</vt:lpstr>
      <vt:lpstr>Paradox van Pruis</vt:lpstr>
      <vt:lpstr>Een geconstrueerd verhaal?</vt:lpstr>
      <vt:lpstr>7 jaren van Kamervragen: Parlementaire enquete</vt:lpstr>
      <vt:lpstr>Resultaten enquÊte</vt:lpstr>
      <vt:lpstr>Jaren van onzekerheid en verontrusting</vt:lpstr>
      <vt:lpstr>Welke relatie?</vt:lpstr>
      <vt:lpstr>De vraag moet gesteld worden…</vt:lpstr>
      <vt:lpstr>Media en risico amplificatie</vt:lpstr>
      <vt:lpstr>PowerPoint-presentatie</vt:lpstr>
      <vt:lpstr>Toon van de media essentieel</vt:lpstr>
      <vt:lpstr>Aandacht gaat naar:</vt:lpstr>
      <vt:lpstr> </vt:lpstr>
      <vt:lpstr>vervolg</vt:lpstr>
      <vt:lpstr>Bijlmersyndroom</vt:lpstr>
      <vt:lpstr>Media hypes maart en april 1998:</vt:lpstr>
      <vt:lpstr>AMC en RIVM onderzoek</vt:lpstr>
      <vt:lpstr>Parlementaire enquÊte 1999</vt:lpstr>
      <vt:lpstr>Krantenartikelen per maand 1998-1999</vt:lpstr>
      <vt:lpstr>Verontrustende mediaberichtgeving: steeds meer ‘Bijlmerzieken.’</vt:lpstr>
      <vt:lpstr>Het gif-in-de-doofpot- frame</vt:lpstr>
      <vt:lpstr>De Bijlmerramp dertig jaar later</vt:lpstr>
      <vt:lpstr>Schandaalconstructie  Een sociologisch perspectief</vt:lpstr>
      <vt:lpstr>Opening  archieven vliegramp</vt:lpstr>
      <vt:lpstr>Hulp aangeboden oplossen mysteries of hysterie?</vt:lpstr>
      <vt:lpstr>Geest terug in de fles?</vt:lpstr>
      <vt:lpstr> </vt:lpstr>
      <vt:lpstr>Waar zijn we nu? 6 oktober 2025</vt:lpstr>
      <vt:lpstr>ACOI aanbevelingen</vt:lpstr>
      <vt:lpstr>Media berichtgeving en de Bijlmerramp:   Een analyse van de mediarespons op een nationale tragedie lezing op 29 januari 2025</vt:lpstr>
      <vt:lpstr>Agenda van de Presentatie</vt:lpstr>
      <vt:lpstr>De Bijlmerramp: een overzicht</vt:lpstr>
      <vt:lpstr>Analyse van de berichtgeving</vt:lpstr>
      <vt:lpstr>PowerPoint-presentatie</vt:lpstr>
      <vt:lpstr>Informatie en mis-/desinformatie</vt:lpstr>
      <vt:lpstr>Sensationalisme en ethiek in de journalistiek</vt:lpstr>
      <vt:lpstr>De rol van de overheid en mediarelaties</vt:lpstr>
      <vt:lpstr>Officiële verklaringen en persconferenties</vt:lpstr>
      <vt:lpstr>Langetermijneffecten van de media berichtgeving</vt:lpstr>
      <vt:lpstr>Hoe kon er opnieuw onrust ontstaan?</vt:lpstr>
      <vt:lpstr>Wat Te doen?</vt:lpstr>
      <vt:lpstr>Bijdragen  2020-2025</vt:lpstr>
      <vt:lpstr>PowerPoint-presentatie</vt:lpstr>
      <vt:lpstr>Resultaten oktober 25</vt:lpstr>
      <vt:lpstr>gewenst</vt:lpstr>
      <vt:lpstr>Illusoir waarheidseffect?</vt:lpstr>
      <vt:lpstr>Doorbraak juni en juli 2025  telegraaf, noord-hollands dagblad, haarlems dagblad, gooi &amp; Eemlander, Leids Dagblad, historisch Nieuwsblad</vt:lpstr>
      <vt:lpstr>Doorbraak: de telegraaf</vt:lpstr>
      <vt:lpstr>Telegraaf en NHD</vt:lpstr>
      <vt:lpstr>motorseparatie</vt:lpstr>
      <vt:lpstr>motorseparatie</vt:lpstr>
      <vt:lpstr>motorseparatie</vt:lpstr>
      <vt:lpstr>consequenties</vt:lpstr>
      <vt:lpstr>Hier laat ik het bij</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Enkele gegevens over het onderzoek</dc:title>
  <dc:creator>Henk Pruis</dc:creator>
  <cp:lastModifiedBy>Henk Pruis</cp:lastModifiedBy>
  <cp:revision>44</cp:revision>
  <dcterms:created xsi:type="dcterms:W3CDTF">2023-11-13T09:58:21Z</dcterms:created>
  <dcterms:modified xsi:type="dcterms:W3CDTF">2025-10-04T10:36:38Z</dcterms:modified>
</cp:coreProperties>
</file>